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 id="2147483664" r:id="rId2"/>
  </p:sldMasterIdLst>
  <p:notesMasterIdLst>
    <p:notesMasterId r:id="rId35"/>
  </p:notesMasterIdLst>
  <p:sldIdLst>
    <p:sldId id="256" r:id="rId3"/>
    <p:sldId id="315" r:id="rId4"/>
    <p:sldId id="311" r:id="rId5"/>
    <p:sldId id="310" r:id="rId6"/>
    <p:sldId id="308" r:id="rId7"/>
    <p:sldId id="259" r:id="rId8"/>
    <p:sldId id="338" r:id="rId9"/>
    <p:sldId id="260" r:id="rId10"/>
    <p:sldId id="261" r:id="rId11"/>
    <p:sldId id="357" r:id="rId12"/>
    <p:sldId id="345" r:id="rId13"/>
    <p:sldId id="356" r:id="rId14"/>
    <p:sldId id="343" r:id="rId15"/>
    <p:sldId id="350" r:id="rId16"/>
    <p:sldId id="353" r:id="rId17"/>
    <p:sldId id="355" r:id="rId18"/>
    <p:sldId id="265" r:id="rId19"/>
    <p:sldId id="348" r:id="rId20"/>
    <p:sldId id="358" r:id="rId21"/>
    <p:sldId id="266" r:id="rId22"/>
    <p:sldId id="267" r:id="rId23"/>
    <p:sldId id="268" r:id="rId24"/>
    <p:sldId id="341" r:id="rId25"/>
    <p:sldId id="273" r:id="rId26"/>
    <p:sldId id="335" r:id="rId27"/>
    <p:sldId id="317" r:id="rId28"/>
    <p:sldId id="346" r:id="rId29"/>
    <p:sldId id="347" r:id="rId30"/>
    <p:sldId id="352" r:id="rId31"/>
    <p:sldId id="354" r:id="rId32"/>
    <p:sldId id="277" r:id="rId33"/>
    <p:sldId id="278" r:id="rId34"/>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39"/>
    <p:restoredTop sz="68750" autoAdjust="0"/>
  </p:normalViewPr>
  <p:slideViewPr>
    <p:cSldViewPr snapToGrid="0">
      <p:cViewPr varScale="1">
        <p:scale>
          <a:sx n="66" d="100"/>
          <a:sy n="66" d="100"/>
        </p:scale>
        <p:origin x="1096" y="19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2" d="100"/>
        <a:sy n="112"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0000105106\Documents\OpenChain_Mtg_Japan_Taiwan.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0000105106\Documents\JapanWG-M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'JWG meeting'!$E$2</c:f>
              <c:strCache>
                <c:ptCount val="1"/>
                <c:pt idx="0">
                  <c:v>Num. of attendees</c:v>
                </c:pt>
              </c:strCache>
            </c:strRef>
          </c:tx>
          <c:spPr>
            <a:solidFill>
              <a:schemeClr val="accent1"/>
            </a:solidFill>
            <a:ln>
              <a:noFill/>
            </a:ln>
            <a:effectLst/>
          </c:spPr>
          <c:invertIfNegative val="0"/>
          <c:trendline>
            <c:spPr>
              <a:ln w="19050" cap="rnd">
                <a:solidFill>
                  <a:schemeClr val="accent1"/>
                </a:solidFill>
                <a:prstDash val="solid"/>
              </a:ln>
              <a:effectLst/>
            </c:spPr>
            <c:trendlineType val="linear"/>
            <c:dispRSqr val="0"/>
            <c:dispEq val="0"/>
          </c:trendline>
          <c:cat>
            <c:strRef>
              <c:f>'JWG meeting'!$C$3:$C$13</c:f>
              <c:strCache>
                <c:ptCount val="10"/>
                <c:pt idx="0">
                  <c:v>2017/Dec/27</c:v>
                </c:pt>
                <c:pt idx="1">
                  <c:v>2018/Feb/22</c:v>
                </c:pt>
                <c:pt idx="2">
                  <c:v>2018/Apr/19</c:v>
                </c:pt>
                <c:pt idx="3">
                  <c:v>2018/Jun/13</c:v>
                </c:pt>
                <c:pt idx="4">
                  <c:v>2018/Aug/31</c:v>
                </c:pt>
                <c:pt idx="5">
                  <c:v>2018/Oct/31</c:v>
                </c:pt>
                <c:pt idx="6">
                  <c:v>2018/Nov/20</c:v>
                </c:pt>
                <c:pt idx="7">
                  <c:v>2018/Dec/5</c:v>
                </c:pt>
                <c:pt idx="8">
                  <c:v>2019/Feb/28</c:v>
                </c:pt>
                <c:pt idx="9">
                  <c:v>2019/Apr/xx</c:v>
                </c:pt>
              </c:strCache>
              <c:extLst/>
            </c:strRef>
          </c:cat>
          <c:val>
            <c:numRef>
              <c:f>'JWG meeting'!$E$3:$E$14</c:f>
              <c:numCache>
                <c:formatCode>General</c:formatCode>
                <c:ptCount val="11"/>
                <c:pt idx="0">
                  <c:v>22</c:v>
                </c:pt>
                <c:pt idx="1">
                  <c:v>22</c:v>
                </c:pt>
                <c:pt idx="2">
                  <c:v>25</c:v>
                </c:pt>
                <c:pt idx="3">
                  <c:v>43</c:v>
                </c:pt>
                <c:pt idx="4">
                  <c:v>59</c:v>
                </c:pt>
                <c:pt idx="5">
                  <c:v>49</c:v>
                </c:pt>
                <c:pt idx="6">
                  <c:v>20</c:v>
                </c:pt>
                <c:pt idx="7">
                  <c:v>40</c:v>
                </c:pt>
                <c:pt idx="8">
                  <c:v>45</c:v>
                </c:pt>
              </c:numCache>
              <c:extLst/>
            </c:numRef>
          </c:val>
          <c:extLst>
            <c:ext xmlns:c16="http://schemas.microsoft.com/office/drawing/2014/chart" uri="{C3380CC4-5D6E-409C-BE32-E72D297353CC}">
              <c16:uniqueId val="{00000001-31FF-8440-BA8E-D5CBB40544C3}"/>
            </c:ext>
          </c:extLst>
        </c:ser>
        <c:ser>
          <c:idx val="1"/>
          <c:order val="1"/>
          <c:tx>
            <c:strRef>
              <c:f>'JWG meeting'!$F$2</c:f>
              <c:strCache>
                <c:ptCount val="1"/>
                <c:pt idx="0">
                  <c:v>Num. of entities</c:v>
                </c:pt>
              </c:strCache>
            </c:strRef>
          </c:tx>
          <c:spPr>
            <a:solidFill>
              <a:schemeClr val="accent2"/>
            </a:solidFill>
            <a:ln>
              <a:noFill/>
            </a:ln>
            <a:effectLst/>
          </c:spPr>
          <c:invertIfNegative val="0"/>
          <c:trendline>
            <c:spPr>
              <a:ln w="19050" cap="rnd">
                <a:solidFill>
                  <a:schemeClr val="accent2"/>
                </a:solidFill>
                <a:prstDash val="solid"/>
              </a:ln>
              <a:effectLst/>
            </c:spPr>
            <c:trendlineType val="linear"/>
            <c:dispRSqr val="0"/>
            <c:dispEq val="0"/>
          </c:trendline>
          <c:cat>
            <c:strRef>
              <c:f>'JWG meeting'!$C$3:$C$13</c:f>
              <c:strCache>
                <c:ptCount val="10"/>
                <c:pt idx="0">
                  <c:v>2017/Dec/27</c:v>
                </c:pt>
                <c:pt idx="1">
                  <c:v>2018/Feb/22</c:v>
                </c:pt>
                <c:pt idx="2">
                  <c:v>2018/Apr/19</c:v>
                </c:pt>
                <c:pt idx="3">
                  <c:v>2018/Jun/13</c:v>
                </c:pt>
                <c:pt idx="4">
                  <c:v>2018/Aug/31</c:v>
                </c:pt>
                <c:pt idx="5">
                  <c:v>2018/Oct/31</c:v>
                </c:pt>
                <c:pt idx="6">
                  <c:v>2018/Nov/20</c:v>
                </c:pt>
                <c:pt idx="7">
                  <c:v>2018/Dec/5</c:v>
                </c:pt>
                <c:pt idx="8">
                  <c:v>2019/Feb/28</c:v>
                </c:pt>
                <c:pt idx="9">
                  <c:v>2019/Apr/xx</c:v>
                </c:pt>
              </c:strCache>
              <c:extLst/>
            </c:strRef>
          </c:cat>
          <c:val>
            <c:numRef>
              <c:f>'JWG meeting'!$F$3:$F$14</c:f>
              <c:numCache>
                <c:formatCode>General</c:formatCode>
                <c:ptCount val="11"/>
                <c:pt idx="0">
                  <c:v>8</c:v>
                </c:pt>
                <c:pt idx="1">
                  <c:v>11</c:v>
                </c:pt>
                <c:pt idx="2">
                  <c:v>13</c:v>
                </c:pt>
                <c:pt idx="3">
                  <c:v>27</c:v>
                </c:pt>
                <c:pt idx="4">
                  <c:v>24</c:v>
                </c:pt>
                <c:pt idx="5">
                  <c:v>26</c:v>
                </c:pt>
                <c:pt idx="6">
                  <c:v>10</c:v>
                </c:pt>
                <c:pt idx="7">
                  <c:v>25</c:v>
                </c:pt>
                <c:pt idx="8">
                  <c:v>26</c:v>
                </c:pt>
              </c:numCache>
              <c:extLst/>
            </c:numRef>
          </c:val>
          <c:extLst>
            <c:ext xmlns:c16="http://schemas.microsoft.com/office/drawing/2014/chart" uri="{C3380CC4-5D6E-409C-BE32-E72D297353CC}">
              <c16:uniqueId val="{00000003-31FF-8440-BA8E-D5CBB40544C3}"/>
            </c:ext>
          </c:extLst>
        </c:ser>
        <c:dLbls>
          <c:showLegendKey val="0"/>
          <c:showVal val="0"/>
          <c:showCatName val="0"/>
          <c:showSerName val="0"/>
          <c:showPercent val="0"/>
          <c:showBubbleSize val="0"/>
        </c:dLbls>
        <c:gapWidth val="219"/>
        <c:overlap val="-27"/>
        <c:axId val="465277984"/>
        <c:axId val="465278312"/>
      </c:barChart>
      <c:catAx>
        <c:axId val="465277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n-lt"/>
                <a:ea typeface="+mn-ea"/>
                <a:cs typeface="+mn-cs"/>
              </a:defRPr>
            </a:pPr>
            <a:endParaRPr lang="en-US"/>
          </a:p>
        </c:txPr>
        <c:crossAx val="465278312"/>
        <c:crosses val="autoZero"/>
        <c:auto val="1"/>
        <c:lblAlgn val="ctr"/>
        <c:lblOffset val="100"/>
        <c:noMultiLvlLbl val="0"/>
      </c:catAx>
      <c:valAx>
        <c:axId val="4652783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n-lt"/>
                <a:ea typeface="+mn-ea"/>
                <a:cs typeface="+mn-cs"/>
              </a:defRPr>
            </a:pPr>
            <a:endParaRPr lang="en-US"/>
          </a:p>
        </c:txPr>
        <c:crossAx val="4652779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ja-JP" sz="1400" b="0" i="0" u="none" strike="noStrike" kern="1200" cap="none" spc="20" baseline="0">
                <a:solidFill>
                  <a:schemeClr val="dk1">
                    <a:lumMod val="50000"/>
                    <a:lumOff val="50000"/>
                  </a:schemeClr>
                </a:solidFill>
                <a:latin typeface="+mn-lt"/>
                <a:ea typeface="+mn-ea"/>
                <a:cs typeface="+mn-cs"/>
              </a:defRPr>
            </a:pPr>
            <a:r>
              <a:rPr lang="en-US" altLang="ja-JP"/>
              <a:t>Japan</a:t>
            </a:r>
            <a:r>
              <a:rPr lang="en-US" altLang="ja-JP" baseline="0"/>
              <a:t> WG ML registration</a:t>
            </a:r>
            <a:endParaRPr lang="ja-JP"/>
          </a:p>
        </c:rich>
      </c:tx>
      <c:overlay val="0"/>
      <c:spPr>
        <a:noFill/>
        <a:ln>
          <a:noFill/>
        </a:ln>
        <a:effectLst/>
      </c:spPr>
      <c:txPr>
        <a:bodyPr rot="0" spcFirstLastPara="1" vertOverflow="ellipsis" vert="horz" wrap="square" anchor="ctr" anchorCtr="1"/>
        <a:lstStyle/>
        <a:p>
          <a:pPr>
            <a:defRPr lang="ja-JP" sz="14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tx>
            <c:strRef>
              <c:f>summary!$C$2</c:f>
              <c:strCache>
                <c:ptCount val="1"/>
                <c:pt idx="0">
                  <c:v>Person</c:v>
                </c:pt>
              </c:strCache>
            </c:strRef>
          </c:tx>
          <c:spPr>
            <a:ln w="22225" cap="rnd" cmpd="sng" algn="ctr">
              <a:solidFill>
                <a:schemeClr val="accent1"/>
              </a:solidFill>
              <a:round/>
            </a:ln>
            <a:effectLst/>
          </c:spPr>
          <c:marker>
            <c:symbol val="none"/>
          </c:marker>
          <c:dLbls>
            <c:dLbl>
              <c:idx val="0"/>
              <c:layout>
                <c:manualLayout>
                  <c:x val="-3.6815920398009953E-2"/>
                  <c:y val="-3.131524008350743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9D7-0C45-93F8-411FE385A3D7}"/>
                </c:ext>
              </c:extLst>
            </c:dLbl>
            <c:dLbl>
              <c:idx val="1"/>
              <c:layout>
                <c:manualLayout>
                  <c:x val="-3.1578947368421068E-2"/>
                  <c:y val="-3.827418232428670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9D7-0C45-93F8-411FE385A3D7}"/>
                </c:ext>
              </c:extLst>
            </c:dLbl>
            <c:dLbl>
              <c:idx val="2"/>
              <c:layout>
                <c:manualLayout>
                  <c:x val="-3.41974338832155E-2"/>
                  <c:y val="-4.175365344467647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9D7-0C45-93F8-411FE385A3D7}"/>
                </c:ext>
              </c:extLst>
            </c:dLbl>
            <c:dLbl>
              <c:idx val="3"/>
              <c:layout>
                <c:manualLayout>
                  <c:x val="-4.2052893427598749E-2"/>
                  <c:y val="-3.131524008350730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9D7-0C45-93F8-411FE385A3D7}"/>
                </c:ext>
              </c:extLst>
            </c:dLbl>
            <c:dLbl>
              <c:idx val="4"/>
              <c:layout>
                <c:manualLayout>
                  <c:x val="-2.916540381391839E-2"/>
                  <c:y val="-3.131524008350734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9D7-0C45-93F8-411FE385A3D7}"/>
                </c:ext>
              </c:extLst>
            </c:dLbl>
            <c:dLbl>
              <c:idx val="5"/>
              <c:layout>
                <c:manualLayout>
                  <c:x val="-4.529513061587763E-2"/>
                  <c:y val="-3.131524008350730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9D7-0C45-93F8-411FE385A3D7}"/>
                </c:ext>
              </c:extLst>
            </c:dLbl>
            <c:dLbl>
              <c:idx val="6"/>
              <c:layout>
                <c:manualLayout>
                  <c:x val="-1.3069462247020838E-2"/>
                  <c:y val="-2.939337399288155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9D7-0C45-93F8-411FE385A3D7}"/>
                </c:ext>
              </c:extLst>
            </c:dLbl>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summary!$B$3:$B$9</c:f>
              <c:numCache>
                <c:formatCode>m/d/yyyy</c:formatCode>
                <c:ptCount val="7"/>
                <c:pt idx="0">
                  <c:v>43137</c:v>
                </c:pt>
                <c:pt idx="1">
                  <c:v>43147</c:v>
                </c:pt>
                <c:pt idx="2">
                  <c:v>43207</c:v>
                </c:pt>
                <c:pt idx="3">
                  <c:v>43405</c:v>
                </c:pt>
                <c:pt idx="4">
                  <c:v>43453</c:v>
                </c:pt>
                <c:pt idx="5">
                  <c:v>43494</c:v>
                </c:pt>
                <c:pt idx="6">
                  <c:v>43521</c:v>
                </c:pt>
              </c:numCache>
            </c:numRef>
          </c:cat>
          <c:val>
            <c:numRef>
              <c:f>summary!$C$3:$C$9</c:f>
              <c:numCache>
                <c:formatCode>General</c:formatCode>
                <c:ptCount val="7"/>
                <c:pt idx="0">
                  <c:v>14</c:v>
                </c:pt>
                <c:pt idx="1">
                  <c:v>22</c:v>
                </c:pt>
                <c:pt idx="2">
                  <c:v>34</c:v>
                </c:pt>
                <c:pt idx="3">
                  <c:v>75</c:v>
                </c:pt>
                <c:pt idx="4">
                  <c:v>90</c:v>
                </c:pt>
                <c:pt idx="5">
                  <c:v>97</c:v>
                </c:pt>
                <c:pt idx="6">
                  <c:v>108</c:v>
                </c:pt>
              </c:numCache>
            </c:numRef>
          </c:val>
          <c:smooth val="0"/>
          <c:extLst>
            <c:ext xmlns:c16="http://schemas.microsoft.com/office/drawing/2014/chart" uri="{C3380CC4-5D6E-409C-BE32-E72D297353CC}">
              <c16:uniqueId val="{00000007-D9D7-0C45-93F8-411FE385A3D7}"/>
            </c:ext>
          </c:extLst>
        </c:ser>
        <c:ser>
          <c:idx val="1"/>
          <c:order val="1"/>
          <c:tx>
            <c:strRef>
              <c:f>summary!$D$2</c:f>
              <c:strCache>
                <c:ptCount val="1"/>
                <c:pt idx="0">
                  <c:v>Entity</c:v>
                </c:pt>
              </c:strCache>
            </c:strRef>
          </c:tx>
          <c:spPr>
            <a:ln w="22225" cap="rnd" cmpd="sng" algn="ctr">
              <a:solidFill>
                <a:schemeClr val="accent2"/>
              </a:solidFill>
              <a:round/>
            </a:ln>
            <a:effectLst/>
          </c:spPr>
          <c:marker>
            <c:symbol val="none"/>
          </c:marker>
          <c:dLbls>
            <c:dLbl>
              <c:idx val="0"/>
              <c:layout>
                <c:manualLayout>
                  <c:x val="-2.8227284629484158E-2"/>
                  <c:y val="-2.087682672233820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D9D7-0C45-93F8-411FE385A3D7}"/>
                </c:ext>
              </c:extLst>
            </c:dLbl>
            <c:dLbl>
              <c:idx val="1"/>
              <c:layout>
                <c:manualLayout>
                  <c:x val="-3.41974338832155E-2"/>
                  <c:y val="-2.087682672233820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9D7-0C45-93F8-411FE385A3D7}"/>
                </c:ext>
              </c:extLst>
            </c:dLbl>
            <c:dLbl>
              <c:idx val="2"/>
              <c:layout>
                <c:manualLayout>
                  <c:x val="-3.1578947368421054E-2"/>
                  <c:y val="-2.783576896311773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D9D7-0C45-93F8-411FE385A3D7}"/>
                </c:ext>
              </c:extLst>
            </c:dLbl>
            <c:dLbl>
              <c:idx val="3"/>
              <c:layout>
                <c:manualLayout>
                  <c:x val="-3.41974338832155E-2"/>
                  <c:y val="-2.087682672233826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9D7-0C45-93F8-411FE385A3D7}"/>
                </c:ext>
              </c:extLst>
            </c:dLbl>
            <c:dLbl>
              <c:idx val="4"/>
              <c:layout>
                <c:manualLayout>
                  <c:x val="-2.916540381391839E-2"/>
                  <c:y val="-3.479471120389700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D9D7-0C45-93F8-411FE385A3D7}"/>
                </c:ext>
              </c:extLst>
            </c:dLbl>
            <c:dLbl>
              <c:idx val="5"/>
              <c:layout>
                <c:manualLayout>
                  <c:x val="-5.4901278550555821E-2"/>
                  <c:y val="-4.175365344467640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D9D7-0C45-93F8-411FE385A3D7}"/>
                </c:ext>
              </c:extLst>
            </c:dLbl>
            <c:dLbl>
              <c:idx val="6"/>
              <c:layout>
                <c:manualLayout>
                  <c:x val="-2.1547090051688627E-2"/>
                  <c:y val="-3.919116532384216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D9D7-0C45-93F8-411FE385A3D7}"/>
                </c:ext>
              </c:extLst>
            </c:dLbl>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summary!$B$3:$B$9</c:f>
              <c:numCache>
                <c:formatCode>m/d/yyyy</c:formatCode>
                <c:ptCount val="7"/>
                <c:pt idx="0">
                  <c:v>43137</c:v>
                </c:pt>
                <c:pt idx="1">
                  <c:v>43147</c:v>
                </c:pt>
                <c:pt idx="2">
                  <c:v>43207</c:v>
                </c:pt>
                <c:pt idx="3">
                  <c:v>43405</c:v>
                </c:pt>
                <c:pt idx="4">
                  <c:v>43453</c:v>
                </c:pt>
                <c:pt idx="5">
                  <c:v>43494</c:v>
                </c:pt>
                <c:pt idx="6">
                  <c:v>43521</c:v>
                </c:pt>
              </c:numCache>
            </c:numRef>
          </c:cat>
          <c:val>
            <c:numRef>
              <c:f>summary!$D$3:$D$9</c:f>
              <c:numCache>
                <c:formatCode>General</c:formatCode>
                <c:ptCount val="7"/>
                <c:pt idx="0">
                  <c:v>8</c:v>
                </c:pt>
                <c:pt idx="1">
                  <c:v>13</c:v>
                </c:pt>
                <c:pt idx="2">
                  <c:v>18</c:v>
                </c:pt>
                <c:pt idx="3">
                  <c:v>37</c:v>
                </c:pt>
                <c:pt idx="4">
                  <c:v>40</c:v>
                </c:pt>
                <c:pt idx="5">
                  <c:v>42</c:v>
                </c:pt>
                <c:pt idx="6">
                  <c:v>48</c:v>
                </c:pt>
              </c:numCache>
            </c:numRef>
          </c:val>
          <c:smooth val="0"/>
          <c:extLst>
            <c:ext xmlns:c16="http://schemas.microsoft.com/office/drawing/2014/chart" uri="{C3380CC4-5D6E-409C-BE32-E72D297353CC}">
              <c16:uniqueId val="{0000000F-D9D7-0C45-93F8-411FE385A3D7}"/>
            </c:ext>
          </c:extLst>
        </c:ser>
        <c:dLbls>
          <c:dLblPos val="ctr"/>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563854184"/>
        <c:axId val="563854840"/>
      </c:lineChart>
      <c:dateAx>
        <c:axId val="563854184"/>
        <c:scaling>
          <c:orientation val="minMax"/>
        </c:scaling>
        <c:delete val="0"/>
        <c:axPos val="b"/>
        <c:numFmt formatCode="m/d/yy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ja-JP" sz="900" b="0" i="0" u="none" strike="noStrike" kern="1200" spc="20" baseline="0">
                <a:solidFill>
                  <a:schemeClr val="dk1">
                    <a:lumMod val="65000"/>
                    <a:lumOff val="35000"/>
                  </a:schemeClr>
                </a:solidFill>
                <a:latin typeface="+mn-lt"/>
                <a:ea typeface="+mn-ea"/>
                <a:cs typeface="+mn-cs"/>
              </a:defRPr>
            </a:pPr>
            <a:endParaRPr lang="en-US"/>
          </a:p>
        </c:txPr>
        <c:crossAx val="563854840"/>
        <c:crosses val="autoZero"/>
        <c:auto val="1"/>
        <c:lblOffset val="100"/>
        <c:baseTimeUnit val="days"/>
      </c:dateAx>
      <c:valAx>
        <c:axId val="5638548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spc="20" baseline="0">
                <a:solidFill>
                  <a:schemeClr val="dk1">
                    <a:lumMod val="65000"/>
                    <a:lumOff val="35000"/>
                  </a:schemeClr>
                </a:solidFill>
                <a:latin typeface="+mn-lt"/>
                <a:ea typeface="+mn-ea"/>
                <a:cs typeface="+mn-cs"/>
              </a:defRPr>
            </a:pPr>
            <a:endParaRPr lang="en-US"/>
          </a:p>
        </c:txPr>
        <c:crossAx val="563854184"/>
        <c:crosses val="autoZero"/>
        <c:crossBetween val="between"/>
      </c:valAx>
      <c:spPr>
        <a:gradFill>
          <a:gsLst>
            <a:gs pos="100000">
              <a:schemeClr val="lt1">
                <a:lumMod val="95000"/>
              </a:schemeClr>
            </a:gs>
            <a:gs pos="0">
              <a:schemeClr val="lt1"/>
            </a:gs>
          </a:gsLst>
          <a:lin ang="5400000" scaled="0"/>
        </a:gradFill>
        <a:ln>
          <a:noFill/>
        </a:ln>
        <a:effectLst/>
      </c:spPr>
    </c:plotArea>
    <c:legend>
      <c:legendPos val="t"/>
      <c:overlay val="0"/>
      <c:spPr>
        <a:noFill/>
        <a:ln>
          <a:noFill/>
        </a:ln>
        <a:effectLst/>
      </c:spPr>
      <c:txPr>
        <a:bodyPr rot="0" spcFirstLastPara="1" vertOverflow="ellipsis" vert="horz" wrap="square" anchor="ctr" anchorCtr="1"/>
        <a:lstStyle/>
        <a:p>
          <a:pPr>
            <a:defRPr lang="ja-JP"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The OpenChain Specification confirms a company has open source processes, policies and training.</a:t>
            </a:r>
            <a:br>
              <a:rPr lang="en-CA" sz="1200" b="0" i="0" u="none" strike="noStrike" cap="none" dirty="0">
                <a:solidFill>
                  <a:srgbClr val="00B4C2"/>
                </a:solidFill>
                <a:latin typeface="Calibri"/>
                <a:ea typeface="Calibri"/>
                <a:cs typeface="Calibri"/>
                <a:sym typeface="Calibri"/>
              </a:rPr>
            </a:b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Companies have the flexibility to decide the content of each specific process, policies and training.</a:t>
            </a:r>
            <a:endParaRPr sz="1200" b="0" i="0" u="none" strike="noStrike" cap="none" dirty="0">
              <a:solidFill>
                <a:schemeClr val="dk1"/>
              </a:solidFill>
              <a:latin typeface="Calibri"/>
              <a:ea typeface="Calibri"/>
              <a:cs typeface="Calibri"/>
              <a:sym typeface="Calibri"/>
            </a:endParaRP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96163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are the current Platinum Member companies in the OpenChain Project. As you can see, they are diverse, with Adobe standing shoulder to shoulder with Toyota in establishing this standard for open source compliance.</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0138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There are a number of companies with a publicly announced OpenChain Conformant program. These companies come from a wide range of industries and represent a wide range of company sizes. Of course, there are many more undergoing OpenChain Conformance or without a publicly announced program.</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4296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Companies that meet the OpenChain Specification requirements can use a badge to identify their OpenChain Conformant program and the products that went through this program.</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8293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Another great announcement today related to conformance. We have a free self-certification web app and – as of today – we are announcing a huge revamp. The updated web app aligns with the user experience in sister projects, and provides a responsive interface for computers, tablets and mobile phones.</a:t>
            </a: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61175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rgbClr val="00B4C2"/>
                </a:solidFill>
                <a:latin typeface="+mn-lt"/>
                <a:ea typeface="Calibri"/>
                <a:cs typeface="Calibri"/>
                <a:sym typeface="Calibri"/>
              </a:rPr>
              <a:t>Our </a:t>
            </a:r>
            <a:r>
              <a:rPr lang="en-US" sz="1200" b="0" i="0" u="none" strike="noStrike" cap="none" dirty="0">
                <a:solidFill>
                  <a:schemeClr val="dk1"/>
                </a:solidFill>
                <a:latin typeface="+mn-lt"/>
                <a:ea typeface="Calibri"/>
                <a:cs typeface="Calibri"/>
                <a:sym typeface="Calibri"/>
              </a:rPr>
              <a:t>free self-certification web app is pretty flexible, both in the context of OpenChain Conformance, and in allowing companies to conduct health checks of their processes. Usage is private until companies choose to </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75458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rgbClr val="00B4C2"/>
                </a:solidFill>
                <a:latin typeface="+mn-lt"/>
                <a:ea typeface="Calibri"/>
                <a:cs typeface="Calibri"/>
                <a:sym typeface="Calibri"/>
              </a:rPr>
              <a:t>This is an important point: our various infrastructure and resources are used to address challenges both inside and outside of the project. Around half the users of the </a:t>
            </a:r>
            <a:r>
              <a:rPr lang="en-US" sz="1200" b="0" i="0" u="none" strike="noStrike" cap="none" dirty="0">
                <a:solidFill>
                  <a:schemeClr val="dk1"/>
                </a:solidFill>
                <a:latin typeface="+mn-lt"/>
                <a:ea typeface="Calibri"/>
                <a:cs typeface="Calibri"/>
                <a:sym typeface="Calibri"/>
              </a:rPr>
              <a:t>free self-certification web app are conducting internal health checks.</a:t>
            </a: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46117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0: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1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exciting thing is how easy this is. </a:t>
            </a:r>
            <a:r>
              <a:rPr lang="en-CA" sz="1200" b="0" i="0" u="none" strike="noStrike" cap="none" dirty="0">
                <a:solidFill>
                  <a:srgbClr val="00B4C2"/>
                </a:solidFill>
                <a:latin typeface="Calibri"/>
                <a:ea typeface="Calibri"/>
                <a:cs typeface="Calibri"/>
                <a:sym typeface="Calibri"/>
              </a:rPr>
              <a:t>If a company can answer Yes to each question they are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Conformant. This is a process companies can go through at their own pace and in private on the online Web App. Their conformance is only made public after they have passed the questionnaire and finalize their self-certification.</a:t>
            </a:r>
            <a:endParaRPr sz="1200" b="0" i="0" u="none" strike="noStrike" cap="none" dirty="0">
              <a:solidFill>
                <a:schemeClr val="dk1"/>
              </a:solidFill>
              <a:latin typeface="Calibri"/>
              <a:ea typeface="Calibri"/>
              <a:cs typeface="Calibri"/>
              <a:sym typeface="Calibri"/>
            </a:endParaRPr>
          </a:p>
        </p:txBody>
      </p:sp>
      <p:sp>
        <p:nvSpPr>
          <p:cNvPr id="225" name="Google Shape;225;p10: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We have seen the energy around the project emerge in interesting and useful new ways. For example, a German certification authority called TUV Sud has recently started to offer an open source compliance certification based on OpenChain. This is useful for areas such as automotive where TUV Sud is synonymous with quality checks by a third party.</a:t>
            </a: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54280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individuals involved in our community are diverse. You can see here that the leads of our various work teams are from areas of the OpenChain community outside of the Platinum Members. We regard this diversity as a great strength in the project.</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9624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altLang="ja-JP" sz="1200" b="0" i="0" u="none" strike="noStrike" cap="none" dirty="0">
                <a:solidFill>
                  <a:schemeClr val="dk1"/>
                </a:solidFill>
                <a:latin typeface="Calibri"/>
                <a:ea typeface="Calibri"/>
                <a:cs typeface="Calibri"/>
                <a:sym typeface="Calibri"/>
              </a:rPr>
              <a:t>To</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provide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context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for</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OpenChain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we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need</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to</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look</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larger</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world</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of</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source.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Linux</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Foundation,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which</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hosts</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OpenChain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also</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hosts</a:t>
            </a:r>
            <a:r>
              <a:rPr lang="ja-JP" altLang="en-US" sz="1200" b="0" i="0" u="none" strike="noStrike" cap="none" dirty="0">
                <a:solidFill>
                  <a:schemeClr val="dk1"/>
                </a:solidFill>
                <a:latin typeface="Calibri"/>
                <a:ea typeface="Calibri"/>
                <a:cs typeface="Calibri"/>
                <a:sym typeface="Calibri"/>
              </a:rPr>
              <a:t> </a:t>
            </a:r>
            <a:r>
              <a:rPr lang="ja-JP" altLang="ja-JP" sz="1200" b="0" i="0" u="none" strike="noStrike" cap="none" dirty="0">
                <a:solidFill>
                  <a:schemeClr val="dk1"/>
                </a:solidFill>
                <a:latin typeface="Calibri"/>
                <a:ea typeface="Calibri"/>
                <a:cs typeface="Calibri"/>
                <a:sym typeface="Calibri"/>
              </a:rPr>
              <a:t>1</a:t>
            </a:r>
            <a:r>
              <a:rPr lang="en-US" altLang="ja-JP" sz="1200" b="0" i="0" u="none" strike="noStrike" cap="none" dirty="0">
                <a:solidFill>
                  <a:schemeClr val="dk1"/>
                </a:solidFill>
                <a:latin typeface="Calibri"/>
                <a:ea typeface="Calibri"/>
                <a:cs typeface="Calibri"/>
                <a:sym typeface="Calibri"/>
              </a:rPr>
              <a:t>00</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other</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projects</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driving</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source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adoption.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Most </a:t>
            </a:r>
            <a:r>
              <a:rPr lang="ja-JP" altLang="ja-JP" sz="1200" b="0" i="0" u="none" strike="noStrike" cap="none" dirty="0">
                <a:solidFill>
                  <a:schemeClr val="dk1"/>
                </a:solidFill>
                <a:latin typeface="Calibri"/>
                <a:ea typeface="Calibri"/>
                <a:cs typeface="Calibri"/>
                <a:sym typeface="Calibri"/>
              </a:rPr>
              <a:t>o</a:t>
            </a:r>
            <a:r>
              <a:rPr lang="en-US" altLang="ja-JP" sz="1200" b="0" i="0" u="none" strike="noStrike" cap="none" dirty="0">
                <a:solidFill>
                  <a:schemeClr val="dk1"/>
                </a:solidFill>
                <a:latin typeface="Calibri"/>
                <a:ea typeface="Calibri"/>
                <a:cs typeface="Calibri"/>
                <a:sym typeface="Calibri"/>
              </a:rPr>
              <a:t>f</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projects</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create</a:t>
            </a:r>
            <a:r>
              <a:rPr lang="ja-JP" altLang="en-US" sz="1200" b="0" i="0" u="none" strike="noStrike" cap="none" dirty="0">
                <a:solidFill>
                  <a:schemeClr val="dk1"/>
                </a:solidFill>
                <a:latin typeface="Calibri"/>
                <a:ea typeface="Calibri"/>
                <a:cs typeface="Calibri"/>
                <a:sym typeface="Calibri"/>
              </a:rPr>
              <a:t> </a:t>
            </a:r>
            <a:r>
              <a:rPr lang="ja-JP" altLang="ja-JP" sz="1200" b="0" i="0" u="none" strike="noStrike" cap="none" dirty="0">
                <a:solidFill>
                  <a:schemeClr val="dk1"/>
                </a:solidFill>
                <a:latin typeface="Calibri"/>
                <a:ea typeface="Calibri"/>
                <a:cs typeface="Calibri"/>
                <a:sym typeface="Calibri"/>
              </a:rPr>
              <a:t>c</a:t>
            </a:r>
            <a:r>
              <a:rPr lang="en-US" altLang="ja-JP" sz="1200" b="0" i="0" u="none" strike="noStrike" cap="none" dirty="0">
                <a:solidFill>
                  <a:schemeClr val="dk1"/>
                </a:solidFill>
                <a:latin typeface="Calibri"/>
                <a:ea typeface="Calibri"/>
                <a:cs typeface="Calibri"/>
                <a:sym typeface="Calibri"/>
              </a:rPr>
              <a:t>ode,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some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create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governance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and</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compliance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information. We are looking at 16 billion USD of collaborative development and tens of thousands of contributors alongside over 1,000 supporting companies.</a:t>
            </a: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1: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To support this journey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especially around filling in the gaps identified when going through the OpenChain Conformance process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companies can use the library of material in the OpenChain Curriculum.</a:t>
            </a:r>
            <a:endParaRPr sz="1200" b="0" i="0" u="none" strike="noStrike" cap="none" dirty="0">
              <a:solidFill>
                <a:schemeClr val="dk1"/>
              </a:solidFill>
              <a:latin typeface="Calibri"/>
              <a:ea typeface="Calibri"/>
              <a:cs typeface="Calibri"/>
              <a:sym typeface="Calibri"/>
            </a:endParaRPr>
          </a:p>
        </p:txBody>
      </p:sp>
      <p:sp>
        <p:nvSpPr>
          <p:cNvPr id="232" name="Google Shape;232;p11: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p1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is an example of our training slides. In eight chapters and 80 slides we have reference material guiding people from “what is intellectual property” to “developer guidelines.” This reference slide deck can be used by companies to help support their internal training.</a:t>
            </a:r>
            <a:endParaRPr sz="1200" b="0" i="0" u="none" strike="noStrike" cap="none" dirty="0">
              <a:solidFill>
                <a:schemeClr val="dk1"/>
              </a:solidFill>
              <a:latin typeface="Calibri"/>
              <a:ea typeface="Calibri"/>
              <a:cs typeface="Calibri"/>
              <a:sym typeface="Calibri"/>
            </a:endParaRPr>
          </a:p>
        </p:txBody>
      </p:sp>
      <p:sp>
        <p:nvSpPr>
          <p:cNvPr id="239" name="Google Shape;239;p1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13: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Even though the deck is a compact 80 slides it also contains a simple and useful open source compliance exam. The end of all eight chapters have a set of “check your understanding” questions. Put all eight sections together and you have a great reference exam.</a:t>
            </a:r>
            <a:endParaRPr sz="1200" b="0" i="0" u="none" strike="noStrike" cap="none" dirty="0">
              <a:solidFill>
                <a:schemeClr val="dk1"/>
              </a:solidFill>
              <a:latin typeface="Calibri"/>
              <a:ea typeface="Calibri"/>
              <a:cs typeface="Calibri"/>
              <a:sym typeface="Calibri"/>
            </a:endParaRPr>
          </a:p>
        </p:txBody>
      </p:sp>
      <p:sp>
        <p:nvSpPr>
          <p:cNvPr id="246" name="Google Shape;246;p13: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13: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training slides are only one part of the materials that the OpenChain Project provides to help companies of all sizes engage with and adopt the OpenChain standard for compliance in the supply chain.</a:t>
            </a:r>
            <a:endParaRPr sz="1200" b="0" i="0" u="none" strike="noStrike" cap="none" dirty="0">
              <a:solidFill>
                <a:schemeClr val="dk1"/>
              </a:solidFill>
              <a:latin typeface="Calibri"/>
              <a:ea typeface="Calibri"/>
              <a:cs typeface="Calibri"/>
              <a:sym typeface="Calibri"/>
            </a:endParaRPr>
          </a:p>
        </p:txBody>
      </p:sp>
      <p:sp>
        <p:nvSpPr>
          <p:cNvPr id="246" name="Google Shape;246;p13: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25633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community is very inclusive and all of our day to day work is done via work teams that meet via phone twice a month. We do a lot of our work on these calls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where we publish slides and minutes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and we also do a lot of work on our mailing lists. Everyone is welcome to both. Indeed, we are actively seeking knowledge and contributors from all over the world. We are building a global standard and we want it to have a comprehensive global perspective.</a:t>
            </a: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86287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We place a strong emphasis on making sure the calls and the project mailing lists can be found and joined by anyone.</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3237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39c27cdfb_0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439c27cdfb_0_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We have seen a lot of progress around the project in 2018 and expect to significantly increase our activities and adoption in 2019.</a:t>
            </a:r>
            <a:endParaRPr sz="1200" b="0" i="0" u="none" strike="noStrike" cap="none" dirty="0">
              <a:solidFill>
                <a:schemeClr val="dk1"/>
              </a:solidFill>
              <a:latin typeface="Calibri"/>
              <a:ea typeface="Calibri"/>
              <a:cs typeface="Calibri"/>
              <a:sym typeface="Calibri"/>
            </a:endParaRPr>
          </a:p>
        </p:txBody>
      </p:sp>
      <p:sp>
        <p:nvSpPr>
          <p:cNvPr id="241" name="Google Shape;241;g439c27cdfb_0_0: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15917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39c27cdfb_0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439c27cdfb_0_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 good illustration is from our Japan Work Group, which has steadily built out a pro-active series of workshops focused on practical outcomes to support adoption.</a:t>
            </a:r>
            <a:endParaRPr sz="1200" b="0" i="0" u="none" strike="noStrike" cap="none" dirty="0">
              <a:solidFill>
                <a:schemeClr val="dk1"/>
              </a:solidFill>
              <a:latin typeface="Calibri"/>
              <a:ea typeface="Calibri"/>
              <a:cs typeface="Calibri"/>
              <a:sym typeface="Calibri"/>
            </a:endParaRPr>
          </a:p>
        </p:txBody>
      </p:sp>
      <p:sp>
        <p:nvSpPr>
          <p:cNvPr id="241" name="Google Shape;241;g439c27cdfb_0_0: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28294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39c27cdfb_0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439c27cdfb_0_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It is complemented by a substantial local – and Japanese speaking – mailing list.</a:t>
            </a:r>
            <a:endParaRPr sz="1200" b="0" i="0" u="none" strike="noStrike" cap="none" dirty="0">
              <a:solidFill>
                <a:schemeClr val="dk1"/>
              </a:solidFill>
              <a:latin typeface="Calibri"/>
              <a:ea typeface="Calibri"/>
              <a:cs typeface="Calibri"/>
              <a:sym typeface="Calibri"/>
            </a:endParaRPr>
          </a:p>
        </p:txBody>
      </p:sp>
      <p:sp>
        <p:nvSpPr>
          <p:cNvPr id="241" name="Google Shape;241;g439c27cdfb_0_0: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813609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OpenChain is all about making everything more effective. A good concept to capture this is that we are raising all the boats, a process that will benefit all.</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47912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is </a:t>
            </a:r>
            <a:r>
              <a:rPr lang="en-US" sz="1200" b="0" i="0" u="none" strike="noStrike" cap="none">
                <a:solidFill>
                  <a:schemeClr val="dk1"/>
                </a:solidFill>
                <a:latin typeface="Calibri"/>
                <a:ea typeface="Calibri"/>
                <a:cs typeface="Calibri"/>
                <a:sym typeface="Calibri"/>
              </a:rPr>
              <a:t>a quick </a:t>
            </a:r>
            <a:r>
              <a:rPr lang="en-US" sz="1200" b="0" i="0" u="none" strike="noStrike" cap="none" dirty="0">
                <a:solidFill>
                  <a:schemeClr val="dk1"/>
                </a:solidFill>
                <a:latin typeface="Calibri"/>
                <a:ea typeface="Calibri"/>
                <a:cs typeface="Calibri"/>
                <a:sym typeface="Calibri"/>
              </a:rPr>
              <a:t>tour of Linux Foundation projects. We are not going to dwell on any single project. We are looking at scale.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OpenChain is the solution to addressing open source compliance in the supply chain in an effective, efficient </a:t>
            </a:r>
            <a:r>
              <a:rPr lang="en-US" sz="1200" b="0" i="0" u="none" strike="noStrike" cap="none">
                <a:solidFill>
                  <a:schemeClr val="dk1"/>
                </a:solidFill>
                <a:latin typeface="Calibri"/>
                <a:ea typeface="Calibri"/>
                <a:cs typeface="Calibri"/>
                <a:sym typeface="Calibri"/>
              </a:rPr>
              <a:t>manner.</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63073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2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You are invited to be part of this. You can join our community by visiting our website, subscribing to a mailing list, or hopping on one of our calls. You can also access the self-certification web-app and check how your current overarching processes map to international norms. Naturally that is completely private until you want to declare OpenChain Conformance.</a:t>
            </a:r>
            <a:endParaRPr sz="1200" b="0" i="0" u="none" strike="noStrike" cap="none" dirty="0">
              <a:solidFill>
                <a:schemeClr val="dk1"/>
              </a:solidFill>
              <a:latin typeface="Calibri"/>
              <a:ea typeface="Calibri"/>
              <a:cs typeface="Calibri"/>
              <a:sym typeface="Calibri"/>
            </a:endParaRPr>
          </a:p>
        </p:txBody>
      </p:sp>
      <p:sp>
        <p:nvSpPr>
          <p:cNvPr id="315" name="Google Shape;315;p2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23:notes"/>
          <p:cNvSpPr txBox="1">
            <a:spLocks noGrp="1"/>
          </p:cNvSpPr>
          <p:nvPr>
            <p:ph type="body" idx="1"/>
          </p:nvPr>
        </p:nvSpPr>
        <p:spPr>
          <a:xfrm>
            <a:off x="688180" y="4415790"/>
            <a:ext cx="55053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And that’s it. OpenChain is the standard that explains the key requirements of quality open source compliance programs. It is open, it has a vibrant community, and we want to work with you. Thank you so much for your time. Any questions?</a:t>
            </a:r>
            <a:endParaRPr sz="1200" b="0" i="0" u="none" strike="noStrike" cap="none" dirty="0">
              <a:solidFill>
                <a:schemeClr val="dk1"/>
              </a:solidFill>
              <a:latin typeface="Calibri"/>
              <a:ea typeface="Calibri"/>
              <a:cs typeface="Calibri"/>
              <a:sym typeface="Calibri"/>
            </a:endParaRPr>
          </a:p>
        </p:txBody>
      </p:sp>
      <p:sp>
        <p:nvSpPr>
          <p:cNvPr id="323" name="Google Shape;323;p23:notes"/>
          <p:cNvSpPr txBox="1">
            <a:spLocks noGrp="1"/>
          </p:cNvSpPr>
          <p:nvPr>
            <p:ph type="sldNum" idx="12"/>
          </p:nvPr>
        </p:nvSpPr>
        <p:spPr>
          <a:xfrm>
            <a:off x="3898094" y="8829967"/>
            <a:ext cx="2982000" cy="4647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32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Open source license compliance is a gateway to accessing projects like these. It is gateway to 16 billion dollars of code, platforms that can accelerate any market.</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There is a clear business context for compliance. While often characterized as a boring legal matter, compliance is core to effective strategic engagement with open source technology.</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most important thing is that the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Specification defines the requirements for a quality compliance program. </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This definition is kept as simple and as broadly applicable as possible to ensure global accessibility.</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53537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It defines the big picture, showing the inflection points where a company should have processes, policies or training.</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The OpenChain Specification confirms a company has open source processes, policies and training.</a:t>
            </a:r>
            <a:br>
              <a:rPr lang="en-CA" sz="1200" b="0" i="0" u="none" strike="noStrike" cap="none" dirty="0">
                <a:solidFill>
                  <a:srgbClr val="00B4C2"/>
                </a:solidFill>
                <a:latin typeface="Calibri"/>
                <a:ea typeface="Calibri"/>
                <a:cs typeface="Calibri"/>
                <a:sym typeface="Calibri"/>
              </a:rPr>
            </a:b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Companies have the flexibility to decide the content of each specific process, policies and training.</a:t>
            </a:r>
            <a:endParaRPr sz="1200" b="0" i="0" u="none" strike="noStrike" cap="none" dirty="0">
              <a:solidFill>
                <a:schemeClr val="dk1"/>
              </a:solidFill>
              <a:latin typeface="Calibri"/>
              <a:ea typeface="Calibri"/>
              <a:cs typeface="Calibri"/>
              <a:sym typeface="Calibri"/>
            </a:endParaRP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a:stretch/>
        </p:blipFill>
        <p:spPr>
          <a:xfrm>
            <a:off x="3525312" y="803025"/>
            <a:ext cx="5141400" cy="2851800"/>
          </a:xfrm>
          <a:prstGeom prst="rect">
            <a:avLst/>
          </a:prstGeom>
          <a:noFill/>
          <a:ln>
            <a:noFill/>
          </a:ln>
        </p:spPr>
      </p:pic>
      <p:sp>
        <p:nvSpPr>
          <p:cNvPr id="17" name="Google Shape;17;p2"/>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 name="Google Shape;18;p2"/>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19;p2"/>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2"/>
          <p:cNvSpPr txBox="1">
            <a:spLocks noGrp="1"/>
          </p:cNvSpPr>
          <p:nvPr>
            <p:ph type="ctrTitle"/>
          </p:nvPr>
        </p:nvSpPr>
        <p:spPr>
          <a:xfrm>
            <a:off x="1447800" y="3419475"/>
            <a:ext cx="9144000" cy="1247774"/>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7F7F7F"/>
              </a:buClr>
              <a:buSzPts val="4400"/>
              <a:buFont typeface="Arial"/>
              <a:buNone/>
              <a:defRPr sz="4400" b="0" i="0" u="none" strike="noStrike" cap="none">
                <a:solidFill>
                  <a:srgbClr val="7F7F7F"/>
                </a:solidFill>
                <a:latin typeface="Arial"/>
                <a:ea typeface="Arial"/>
                <a:cs typeface="Arial"/>
                <a:sym typeface="Arial"/>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1" name="Google Shape;21;p2"/>
          <p:cNvSpPr txBox="1">
            <a:spLocks noGrp="1"/>
          </p:cNvSpPr>
          <p:nvPr>
            <p:ph type="subTitle" idx="1"/>
          </p:nvPr>
        </p:nvSpPr>
        <p:spPr>
          <a:xfrm>
            <a:off x="1447800" y="4667250"/>
            <a:ext cx="9144000" cy="428625"/>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2400" b="0" i="0" u="none" strike="noStrike" cap="none">
                <a:solidFill>
                  <a:srgbClr val="00B4C2"/>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ftr" idx="11"/>
          </p:nvPr>
        </p:nvSpPr>
        <p:spPr>
          <a:xfrm>
            <a:off x="4038600" y="61563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Point">
  <p:cSld name="Big Point">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25" name="Google Shape;25;p3"/>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26;p3"/>
          <p:cNvSpPr/>
          <p:nvPr/>
        </p:nvSpPr>
        <p:spPr>
          <a:xfrm>
            <a:off x="4081462"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27;p3"/>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p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9" name="Google Shape;29;p3"/>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ftr" idx="11"/>
          </p:nvPr>
        </p:nvSpPr>
        <p:spPr>
          <a:xfrm>
            <a:off x="4038600" y="6237287"/>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type="obj">
  <p:cSld name="OBJECT">
    <p:spTree>
      <p:nvGrpSpPr>
        <p:cNvPr id="1" name="Shape 32"/>
        <p:cNvGrpSpPr/>
        <p:nvPr/>
      </p:nvGrpSpPr>
      <p:grpSpPr>
        <a:xfrm>
          <a:off x="0" y="0"/>
          <a:ext cx="0" cy="0"/>
          <a:chOff x="0" y="0"/>
          <a:chExt cx="0" cy="0"/>
        </a:xfrm>
      </p:grpSpPr>
      <p:sp>
        <p:nvSpPr>
          <p:cNvPr id="33" name="Google Shape;33;p4"/>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4"/>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37" name="Google Shape;37;p4"/>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41"/>
        <p:cNvGrpSpPr/>
        <p:nvPr/>
      </p:nvGrpSpPr>
      <p:grpSpPr>
        <a:xfrm>
          <a:off x="0" y="0"/>
          <a:ext cx="0" cy="0"/>
          <a:chOff x="0" y="0"/>
          <a:chExt cx="0" cy="0"/>
        </a:xfrm>
      </p:grpSpPr>
      <p:sp>
        <p:nvSpPr>
          <p:cNvPr id="42" name="Google Shape;42;p5"/>
          <p:cNvSpPr/>
          <p:nvPr/>
        </p:nvSpPr>
        <p:spPr>
          <a:xfrm>
            <a:off x="5019675" y="1914525"/>
            <a:ext cx="7172324" cy="1808162"/>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 name="Google Shape;43;p5"/>
          <p:cNvPicPr preferRelativeResize="0"/>
          <p:nvPr/>
        </p:nvPicPr>
        <p:blipFill rotWithShape="1">
          <a:blip r:embed="rId2">
            <a:alphaModFix/>
          </a:blip>
          <a:srcRect/>
          <a:stretch/>
        </p:blipFill>
        <p:spPr>
          <a:xfrm>
            <a:off x="838200" y="5800725"/>
            <a:ext cx="1425574" cy="790575"/>
          </a:xfrm>
          <a:prstGeom prst="rect">
            <a:avLst/>
          </a:prstGeom>
          <a:noFill/>
          <a:ln>
            <a:noFill/>
          </a:ln>
        </p:spPr>
      </p:pic>
      <p:pic>
        <p:nvPicPr>
          <p:cNvPr id="44" name="Google Shape;44;p5"/>
          <p:cNvPicPr preferRelativeResize="0"/>
          <p:nvPr/>
        </p:nvPicPr>
        <p:blipFill rotWithShape="1">
          <a:blip r:embed="rId3">
            <a:alphaModFix/>
          </a:blip>
          <a:srcRect/>
          <a:stretch/>
        </p:blipFill>
        <p:spPr>
          <a:xfrm>
            <a:off x="838200" y="1914525"/>
            <a:ext cx="4070350" cy="1808162"/>
          </a:xfrm>
          <a:prstGeom prst="rect">
            <a:avLst/>
          </a:prstGeom>
          <a:noFill/>
          <a:ln>
            <a:noFill/>
          </a:ln>
        </p:spPr>
      </p:pic>
      <p:sp>
        <p:nvSpPr>
          <p:cNvPr id="45" name="Google Shape;45;p5"/>
          <p:cNvSpPr txBox="1">
            <a:spLocks noGrp="1"/>
          </p:cNvSpPr>
          <p:nvPr>
            <p:ph type="title"/>
          </p:nvPr>
        </p:nvSpPr>
        <p:spPr>
          <a:xfrm>
            <a:off x="5153023" y="1914525"/>
            <a:ext cx="7038976" cy="180793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46" name="Google Shape;46;p5"/>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5"/>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a:alphaModFix/>
          </a:blip>
          <a:srcRect/>
          <a:stretch/>
        </p:blipFill>
        <p:spPr>
          <a:xfrm>
            <a:off x="838200" y="5800725"/>
            <a:ext cx="1425574" cy="790575"/>
          </a:xfrm>
          <a:prstGeom prst="rect">
            <a:avLst/>
          </a:prstGeom>
          <a:noFill/>
          <a:ln>
            <a:noFill/>
          </a:ln>
        </p:spPr>
      </p:pic>
      <p:sp>
        <p:nvSpPr>
          <p:cNvPr id="51" name="Google Shape;51;p6"/>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55" name="Google Shape;55;p6"/>
          <p:cNvSpPr txBox="1">
            <a:spLocks noGrp="1"/>
          </p:cNvSpPr>
          <p:nvPr>
            <p:ph type="body" idx="1"/>
          </p:nvPr>
        </p:nvSpPr>
        <p:spPr>
          <a:xfrm>
            <a:off x="838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6"/>
          <p:cNvSpPr txBox="1">
            <a:spLocks noGrp="1"/>
          </p:cNvSpPr>
          <p:nvPr>
            <p:ph type="body" idx="2"/>
          </p:nvPr>
        </p:nvSpPr>
        <p:spPr>
          <a:xfrm>
            <a:off x="6172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6"/>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17"/>
        <p:cNvGrpSpPr/>
        <p:nvPr/>
      </p:nvGrpSpPr>
      <p:grpSpPr>
        <a:xfrm>
          <a:off x="0" y="0"/>
          <a:ext cx="0" cy="0"/>
          <a:chOff x="0" y="0"/>
          <a:chExt cx="0" cy="0"/>
        </a:xfrm>
      </p:grpSpPr>
      <p:sp>
        <p:nvSpPr>
          <p:cNvPr id="118" name="Google Shape;118;p14"/>
          <p:cNvSpPr/>
          <p:nvPr/>
        </p:nvSpPr>
        <p:spPr>
          <a:xfrm>
            <a:off x="5019675" y="1914525"/>
            <a:ext cx="7172400" cy="18081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9" name="Google Shape;119;p14"/>
          <p:cNvPicPr preferRelativeResize="0"/>
          <p:nvPr/>
        </p:nvPicPr>
        <p:blipFill rotWithShape="1">
          <a:blip r:embed="rId2">
            <a:alphaModFix/>
          </a:blip>
          <a:srcRect/>
          <a:stretch/>
        </p:blipFill>
        <p:spPr>
          <a:xfrm>
            <a:off x="838200" y="5800725"/>
            <a:ext cx="1425600" cy="790500"/>
          </a:xfrm>
          <a:prstGeom prst="rect">
            <a:avLst/>
          </a:prstGeom>
          <a:noFill/>
          <a:ln>
            <a:noFill/>
          </a:ln>
        </p:spPr>
      </p:pic>
      <p:pic>
        <p:nvPicPr>
          <p:cNvPr id="120" name="Google Shape;120;p14"/>
          <p:cNvPicPr preferRelativeResize="0"/>
          <p:nvPr/>
        </p:nvPicPr>
        <p:blipFill rotWithShape="1">
          <a:blip r:embed="rId3">
            <a:alphaModFix/>
          </a:blip>
          <a:srcRect/>
          <a:stretch/>
        </p:blipFill>
        <p:spPr>
          <a:xfrm>
            <a:off x="838200" y="1914525"/>
            <a:ext cx="4070400" cy="1808100"/>
          </a:xfrm>
          <a:prstGeom prst="rect">
            <a:avLst/>
          </a:prstGeom>
          <a:noFill/>
          <a:ln>
            <a:noFill/>
          </a:ln>
        </p:spPr>
      </p:pic>
      <p:sp>
        <p:nvSpPr>
          <p:cNvPr id="121" name="Google Shape;121;p14"/>
          <p:cNvSpPr txBox="1">
            <a:spLocks noGrp="1"/>
          </p:cNvSpPr>
          <p:nvPr>
            <p:ph type="title"/>
          </p:nvPr>
        </p:nvSpPr>
        <p:spPr>
          <a:xfrm>
            <a:off x="5153024" y="1914525"/>
            <a:ext cx="7038900" cy="18078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22" name="Google Shape;122;p14"/>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14"/>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14"/>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5"/>
        <p:cNvGrpSpPr/>
        <p:nvPr/>
      </p:nvGrpSpPr>
      <p:grpSpPr>
        <a:xfrm>
          <a:off x="0" y="0"/>
          <a:ext cx="0" cy="0"/>
          <a:chOff x="0" y="0"/>
          <a:chExt cx="0" cy="0"/>
        </a:xfrm>
      </p:grpSpPr>
      <p:pic>
        <p:nvPicPr>
          <p:cNvPr id="126" name="Google Shape;126;p15"/>
          <p:cNvPicPr preferRelativeResize="0"/>
          <p:nvPr/>
        </p:nvPicPr>
        <p:blipFill rotWithShape="1">
          <a:blip r:embed="rId2">
            <a:alphaModFix/>
          </a:blip>
          <a:srcRect/>
          <a:stretch/>
        </p:blipFill>
        <p:spPr>
          <a:xfrm>
            <a:off x="4040975" y="1031875"/>
            <a:ext cx="4110000" cy="2279700"/>
          </a:xfrm>
          <a:prstGeom prst="rect">
            <a:avLst/>
          </a:prstGeom>
          <a:noFill/>
          <a:ln>
            <a:noFill/>
          </a:ln>
        </p:spPr>
      </p:pic>
      <p:sp>
        <p:nvSpPr>
          <p:cNvPr id="127" name="Google Shape;127;p15"/>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 name="Google Shape;128;p15"/>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15"/>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 name="Google Shape;130;p15"/>
          <p:cNvSpPr txBox="1"/>
          <p:nvPr/>
        </p:nvSpPr>
        <p:spPr>
          <a:xfrm>
            <a:off x="1447800" y="5130800"/>
            <a:ext cx="9144000" cy="428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2400"/>
              <a:buFont typeface="Arial"/>
              <a:buNone/>
            </a:pPr>
            <a:endParaRPr sz="2400" b="0" i="0" u="none" strike="noStrike" cap="none">
              <a:solidFill>
                <a:srgbClr val="7F7F7F"/>
              </a:solidFill>
              <a:latin typeface="Calibri"/>
              <a:ea typeface="Calibri"/>
              <a:cs typeface="Calibri"/>
              <a:sym typeface="Calibri"/>
            </a:endParaRPr>
          </a:p>
        </p:txBody>
      </p:sp>
      <p:sp>
        <p:nvSpPr>
          <p:cNvPr id="131" name="Google Shape;131;p15"/>
          <p:cNvSpPr txBox="1">
            <a:spLocks noGrp="1"/>
          </p:cNvSpPr>
          <p:nvPr>
            <p:ph type="ctrTitle"/>
          </p:nvPr>
        </p:nvSpPr>
        <p:spPr>
          <a:xfrm>
            <a:off x="1447800" y="3419475"/>
            <a:ext cx="9144000" cy="12477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7F7F7F"/>
              </a:buClr>
              <a:buSzPts val="4400"/>
              <a:buFont typeface="Arial"/>
              <a:buNone/>
              <a:defRPr sz="4400" b="0" i="0" u="none" strike="noStrike" cap="none">
                <a:solidFill>
                  <a:srgbClr val="7F7F7F"/>
                </a:solidFill>
                <a:latin typeface="Arial"/>
                <a:ea typeface="Arial"/>
                <a:cs typeface="Arial"/>
                <a:sym typeface="Arial"/>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32" name="Google Shape;132;p15"/>
          <p:cNvSpPr txBox="1">
            <a:spLocks noGrp="1"/>
          </p:cNvSpPr>
          <p:nvPr>
            <p:ph type="subTitle" idx="1"/>
          </p:nvPr>
        </p:nvSpPr>
        <p:spPr>
          <a:xfrm>
            <a:off x="1447800" y="4667250"/>
            <a:ext cx="9144000" cy="428700"/>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2400" b="0" i="0" u="none" strike="noStrike" cap="none">
                <a:solidFill>
                  <a:srgbClr val="00B4C2"/>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33" name="Google Shape;133;p15"/>
          <p:cNvSpPr txBox="1">
            <a:spLocks noGrp="1"/>
          </p:cNvSpPr>
          <p:nvPr>
            <p:ph type="ftr" idx="11"/>
          </p:nvPr>
        </p:nvSpPr>
        <p:spPr>
          <a:xfrm>
            <a:off x="4038600" y="61563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4"/>
        <p:cNvGrpSpPr/>
        <p:nvPr/>
      </p:nvGrpSpPr>
      <p:grpSpPr>
        <a:xfrm>
          <a:off x="0" y="0"/>
          <a:ext cx="0" cy="0"/>
          <a:chOff x="0" y="0"/>
          <a:chExt cx="0" cy="0"/>
        </a:xfrm>
      </p:grpSpPr>
      <p:pic>
        <p:nvPicPr>
          <p:cNvPr id="135" name="Google Shape;135;p16"/>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136" name="Google Shape;136;p16"/>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7" name="Google Shape;137;p16"/>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16"/>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 name="Google Shape;139;p1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40" name="Google Shape;140;p16"/>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1" name="Google Shape;141;p16"/>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2" name="Google Shape;142;p16"/>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3" name="Google Shape;143;p16"/>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146" name="Google Shape;146;p17"/>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Google Shape;147;p17"/>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17"/>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9" name="Google Shape;149;p1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50" name="Google Shape;150;p17"/>
          <p:cNvSpPr txBox="1">
            <a:spLocks noGrp="1"/>
          </p:cNvSpPr>
          <p:nvPr>
            <p:ph type="body" idx="1"/>
          </p:nvPr>
        </p:nvSpPr>
        <p:spPr>
          <a:xfrm>
            <a:off x="838200" y="1825625"/>
            <a:ext cx="5181600" cy="3860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1" name="Google Shape;151;p17"/>
          <p:cNvSpPr txBox="1">
            <a:spLocks noGrp="1"/>
          </p:cNvSpPr>
          <p:nvPr>
            <p:ph type="body" idx="2"/>
          </p:nvPr>
        </p:nvSpPr>
        <p:spPr>
          <a:xfrm>
            <a:off x="6172200" y="1825625"/>
            <a:ext cx="5181600" cy="3860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2" name="Google Shape;152;p17"/>
          <p:cNvSpPr txBox="1">
            <a:spLocks noGrp="1"/>
          </p:cNvSpPr>
          <p:nvPr>
            <p:ph type="dt" idx="10"/>
          </p:nvPr>
        </p:nvSpPr>
        <p:spPr>
          <a:xfrm>
            <a:off x="9063038" y="6194425"/>
            <a:ext cx="11334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3" name="Google Shape;153;p17"/>
          <p:cNvSpPr txBox="1">
            <a:spLocks noGrp="1"/>
          </p:cNvSpPr>
          <p:nvPr>
            <p:ph type="ftr" idx="11"/>
          </p:nvPr>
        </p:nvSpPr>
        <p:spPr>
          <a:xfrm>
            <a:off x="4038600" y="61944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4" name="Google Shape;154;p17"/>
          <p:cNvSpPr txBox="1">
            <a:spLocks noGrp="1"/>
          </p:cNvSpPr>
          <p:nvPr>
            <p:ph type="sldNum" idx="12"/>
          </p:nvPr>
        </p:nvSpPr>
        <p:spPr>
          <a:xfrm>
            <a:off x="10220325" y="6194425"/>
            <a:ext cx="1133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3" name="Google Shape;113;p13"/>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13"/>
          <p:cNvSpPr txBox="1">
            <a:spLocks noGrp="1"/>
          </p:cNvSpPr>
          <p:nvPr>
            <p:ph type="dt" idx="10"/>
          </p:nvPr>
        </p:nvSpPr>
        <p:spPr>
          <a:xfrm>
            <a:off x="9063038" y="6194425"/>
            <a:ext cx="11334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3"/>
          <p:cNvSpPr txBox="1">
            <a:spLocks noGrp="1"/>
          </p:cNvSpPr>
          <p:nvPr>
            <p:ph type="ftr" idx="11"/>
          </p:nvPr>
        </p:nvSpPr>
        <p:spPr>
          <a:xfrm>
            <a:off x="4038600" y="61944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13"/>
          <p:cNvSpPr txBox="1">
            <a:spLocks noGrp="1"/>
          </p:cNvSpPr>
          <p:nvPr>
            <p:ph type="sldNum" idx="12"/>
          </p:nvPr>
        </p:nvSpPr>
        <p:spPr>
          <a:xfrm>
            <a:off x="10220325" y="6194425"/>
            <a:ext cx="1133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nd/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certification.openchainproject.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openchainproject.org/community"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s://certification.openchainproject.org/"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8"/>
          <p:cNvSpPr txBox="1">
            <a:spLocks noGrp="1"/>
          </p:cNvSpPr>
          <p:nvPr>
            <p:ph type="subTitle" idx="1"/>
          </p:nvPr>
        </p:nvSpPr>
        <p:spPr>
          <a:xfrm>
            <a:off x="674176" y="4435713"/>
            <a:ext cx="10724100" cy="7065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B4C2"/>
              </a:buClr>
              <a:buSzPts val="900"/>
              <a:buFont typeface="Arial"/>
              <a:buNone/>
            </a:pPr>
            <a:r>
              <a:rPr lang="en-CA" sz="3600" b="0" i="0" u="none" strike="noStrike" cap="none" dirty="0">
                <a:solidFill>
                  <a:srgbClr val="00B4C2"/>
                </a:solidFill>
                <a:latin typeface="Calibri"/>
                <a:ea typeface="Calibri"/>
                <a:cs typeface="Calibri"/>
                <a:sym typeface="Calibri"/>
              </a:rPr>
              <a:t>Great Open Source Compliance For Everyone</a:t>
            </a:r>
            <a:endParaRPr sz="2400" b="0" i="0" u="none" strike="noStrike" cap="none" dirty="0">
              <a:solidFill>
                <a:srgbClr val="00B4C2"/>
              </a:solidFill>
              <a:latin typeface="Calibri"/>
              <a:ea typeface="Calibri"/>
              <a:cs typeface="Calibri"/>
              <a:sym typeface="Calibri"/>
            </a:endParaRPr>
          </a:p>
        </p:txBody>
      </p:sp>
      <p:sp>
        <p:nvSpPr>
          <p:cNvPr id="160" name="Google Shape;160;p18"/>
          <p:cNvSpPr txBox="1">
            <a:spLocks noGrp="1"/>
          </p:cNvSpPr>
          <p:nvPr>
            <p:ph type="ftr" idx="11"/>
          </p:nvPr>
        </p:nvSpPr>
        <p:spPr>
          <a:xfrm>
            <a:off x="3689850" y="6156325"/>
            <a:ext cx="48123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300"/>
              <a:buFont typeface="Calibri"/>
              <a:buNone/>
            </a:pPr>
            <a:r>
              <a:rPr lang="en-CA" sz="1200" b="0" i="0" u="none" strike="noStrike" cap="none" dirty="0">
                <a:solidFill>
                  <a:srgbClr val="888888"/>
                </a:solidFill>
                <a:latin typeface="Calibri"/>
                <a:ea typeface="Calibri"/>
                <a:cs typeface="Calibri"/>
                <a:sym typeface="Calibri"/>
              </a:rPr>
              <a:t>OpenChain Project - The Linux Foundation</a:t>
            </a:r>
            <a:br>
              <a:rPr lang="en-CA" sz="1200" b="0" i="0" u="none" strike="noStrike" cap="none" dirty="0">
                <a:solidFill>
                  <a:srgbClr val="888888"/>
                </a:solidFill>
                <a:latin typeface="Calibri"/>
                <a:ea typeface="Calibri"/>
                <a:cs typeface="Calibri"/>
                <a:sym typeface="Calibri"/>
              </a:rPr>
            </a:br>
            <a:r>
              <a:rPr lang="en-CA" sz="1200" b="0" i="0" u="none" strike="noStrike" cap="none" dirty="0">
                <a:solidFill>
                  <a:srgbClr val="888888"/>
                </a:solidFill>
                <a:latin typeface="Calibri"/>
                <a:ea typeface="Calibri"/>
                <a:cs typeface="Calibri"/>
                <a:sym typeface="Calibri"/>
              </a:rPr>
              <a:t>Available under the </a:t>
            </a:r>
            <a:r>
              <a:rPr lang="en-CA" sz="1200" b="0" i="0" u="sng" strike="noStrike" cap="none" dirty="0">
                <a:solidFill>
                  <a:schemeClr val="hlink"/>
                </a:solidFill>
                <a:latin typeface="Calibri"/>
                <a:ea typeface="Calibri"/>
                <a:cs typeface="Calibri"/>
                <a:sym typeface="Calibri"/>
                <a:hlinkClick r:id="rId3"/>
              </a:rPr>
              <a:t>CC Attribution-NoDerivatives 4.0 International license</a:t>
            </a:r>
            <a:r>
              <a:rPr lang="en-CA" sz="1200" b="0" i="0" u="none" strike="noStrike" cap="none" dirty="0">
                <a:solidFill>
                  <a:srgbClr val="888888"/>
                </a:solidFill>
                <a:latin typeface="Calibri"/>
                <a:ea typeface="Calibri"/>
                <a:cs typeface="Calibri"/>
                <a:sym typeface="Calibri"/>
              </a:rPr>
              <a:t>.</a:t>
            </a:r>
            <a:endParaRPr sz="1200" b="0" i="0" u="none" strike="noStrike" cap="none" dirty="0">
              <a:solidFill>
                <a:srgbClr val="888888"/>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1"/>
            <a:ext cx="10515600" cy="1325700"/>
          </a:xfrm>
          <a:prstGeom prst="rect">
            <a:avLst/>
          </a:prstGeom>
          <a:noFill/>
          <a:ln>
            <a:noFill/>
          </a:ln>
        </p:spPr>
        <p:txBody>
          <a:bodyPr spcFirstLastPara="1" vert="horz" wrap="square" lIns="91425" tIns="91425" rIns="91425" bIns="91425" rtlCol="0" anchor="ctr" anchorCtr="0">
            <a:noAutofit/>
          </a:bodyPr>
          <a:lstStyle/>
          <a:p>
            <a:pPr>
              <a:buClr>
                <a:schemeClr val="dk1"/>
              </a:buClr>
              <a:buSzPts val="900"/>
            </a:pPr>
            <a:r>
              <a:rPr lang="en-CA" dirty="0"/>
              <a:t>OpenChain is run by users companies for user companies.</a:t>
            </a:r>
            <a:endParaRPr dirty="0"/>
          </a:p>
        </p:txBody>
      </p:sp>
    </p:spTree>
    <p:extLst>
      <p:ext uri="{BB962C8B-B14F-4D97-AF65-F5344CB8AC3E}">
        <p14:creationId xmlns:p14="http://schemas.microsoft.com/office/powerpoint/2010/main" val="2182516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9" name="Shape 309"/>
          <p:cNvSpPr txBox="1">
            <a:spLocks noGrp="1"/>
          </p:cNvSpPr>
          <p:nvPr>
            <p:ph type="sldNum" idx="12"/>
          </p:nvPr>
        </p:nvSpPr>
        <p:spPr>
          <a:xfrm>
            <a:off x="8610600" y="6356350"/>
            <a:ext cx="2743200" cy="365125"/>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Clr>
                <a:srgbClr val="898989"/>
              </a:buClr>
              <a:buSzPts val="300"/>
              <a:buFont typeface="Calibri"/>
              <a:buNone/>
            </a:pPr>
            <a:fld id="{00000000-1234-1234-1234-123412341234}" type="slidenum">
              <a:rPr lang="en-US" b="0" i="0" u="none" strike="noStrike" kern="1200" cap="none">
                <a:solidFill>
                  <a:srgbClr val="FFFFFF"/>
                </a:solidFill>
                <a:latin typeface="+mn-lt"/>
                <a:ea typeface="+mn-ea"/>
                <a:cs typeface="+mn-cs"/>
                <a:sym typeface="Calibri"/>
              </a:rPr>
              <a:pPr marR="0" lvl="0" indent="0">
                <a:spcBef>
                  <a:spcPts val="0"/>
                </a:spcBef>
                <a:spcAft>
                  <a:spcPts val="600"/>
                </a:spcAft>
                <a:buClr>
                  <a:srgbClr val="898989"/>
                </a:buClr>
                <a:buSzPts val="300"/>
                <a:buFont typeface="Calibri"/>
                <a:buNone/>
              </a:pPr>
              <a:t>11</a:t>
            </a:fld>
            <a:endParaRPr lang="en-US" b="0" i="0" u="none" strike="noStrike" kern="1200" cap="none">
              <a:solidFill>
                <a:srgbClr val="FFFFFF"/>
              </a:solidFill>
              <a:latin typeface="+mn-lt"/>
              <a:ea typeface="+mn-ea"/>
              <a:cs typeface="+mn-cs"/>
              <a:sym typeface="Calibri"/>
            </a:endParaRPr>
          </a:p>
        </p:txBody>
      </p:sp>
      <p:pic>
        <p:nvPicPr>
          <p:cNvPr id="3" name="Picture 2">
            <a:extLst>
              <a:ext uri="{FF2B5EF4-FFF2-40B4-BE49-F238E27FC236}">
                <a16:creationId xmlns:a16="http://schemas.microsoft.com/office/drawing/2014/main" id="{93D7520F-BB78-B740-9390-D20AB8BE0823}"/>
              </a:ext>
            </a:extLst>
          </p:cNvPr>
          <p:cNvPicPr>
            <a:picLocks noChangeAspect="1"/>
          </p:cNvPicPr>
          <p:nvPr/>
        </p:nvPicPr>
        <p:blipFill>
          <a:blip r:embed="rId3"/>
          <a:stretch>
            <a:fillRect/>
          </a:stretch>
        </p:blipFill>
        <p:spPr>
          <a:xfrm>
            <a:off x="0" y="0"/>
            <a:ext cx="12192000" cy="6640569"/>
          </a:xfrm>
          <a:prstGeom prst="rect">
            <a:avLst/>
          </a:prstGeom>
        </p:spPr>
      </p:pic>
    </p:spTree>
    <p:extLst>
      <p:ext uri="{BB962C8B-B14F-4D97-AF65-F5344CB8AC3E}">
        <p14:creationId xmlns:p14="http://schemas.microsoft.com/office/powerpoint/2010/main" val="3622028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 name="Picture 2">
            <a:extLst>
              <a:ext uri="{FF2B5EF4-FFF2-40B4-BE49-F238E27FC236}">
                <a16:creationId xmlns:a16="http://schemas.microsoft.com/office/drawing/2014/main" id="{257D305C-A1D3-1740-84CC-F81530967C51}"/>
              </a:ext>
            </a:extLst>
          </p:cNvPr>
          <p:cNvPicPr>
            <a:picLocks noChangeAspect="1"/>
          </p:cNvPicPr>
          <p:nvPr/>
        </p:nvPicPr>
        <p:blipFill rotWithShape="1">
          <a:blip r:embed="rId3"/>
          <a:srcRect l="18501" t="17851" r="17712" b="3932"/>
          <a:stretch/>
        </p:blipFill>
        <p:spPr>
          <a:xfrm>
            <a:off x="2255573" y="1412776"/>
            <a:ext cx="7776865" cy="5184576"/>
          </a:xfrm>
          <a:prstGeom prst="rect">
            <a:avLst/>
          </a:prstGeom>
          <a:effectLst>
            <a:outerShdw blurRad="63500" sx="102000" sy="102000" algn="ctr" rotWithShape="0">
              <a:prstClr val="black">
                <a:alpha val="40000"/>
              </a:prstClr>
            </a:outerShdw>
          </a:effectLst>
        </p:spPr>
      </p:pic>
      <p:sp>
        <p:nvSpPr>
          <p:cNvPr id="309" name="Shape 309"/>
          <p:cNvSpPr txBox="1">
            <a:spLocks noGrp="1"/>
          </p:cNvSpPr>
          <p:nvPr>
            <p:ph type="sldNum" idx="12"/>
          </p:nvPr>
        </p:nvSpPr>
        <p:spPr>
          <a:xfrm>
            <a:off x="8610600" y="6356351"/>
            <a:ext cx="2743200" cy="365125"/>
          </a:xfrm>
          <a:prstGeom prst="rect">
            <a:avLst/>
          </a:prstGeom>
        </p:spPr>
        <p:txBody>
          <a:bodyPr spcFirstLastPara="1" vert="horz" wrap="square" lIns="91440" tIns="45720" rIns="91440" bIns="45720" rtlCol="0" anchor="ctr" anchorCtr="0">
            <a:normAutofit/>
          </a:bodyPr>
          <a:lstStyle/>
          <a:p>
            <a:pPr>
              <a:spcAft>
                <a:spcPts val="600"/>
              </a:spcAft>
            </a:pPr>
            <a:fld id="{00000000-1234-1234-1234-123412341234}" type="slidenum">
              <a:rPr lang="en-US" b="0" i="0" u="none" strike="noStrike" kern="1200" cap="none">
                <a:solidFill>
                  <a:srgbClr val="FFFFFF"/>
                </a:solidFill>
                <a:latin typeface="+mn-lt"/>
                <a:ea typeface="+mn-ea"/>
                <a:cs typeface="+mn-cs"/>
                <a:sym typeface="Calibri"/>
              </a:rPr>
              <a:pPr>
                <a:spcAft>
                  <a:spcPts val="600"/>
                </a:spcAft>
              </a:pPr>
              <a:t>12</a:t>
            </a:fld>
            <a:endParaRPr lang="en-US" b="0" i="0" u="none" strike="noStrike" kern="1200" cap="none">
              <a:solidFill>
                <a:srgbClr val="FFFFFF"/>
              </a:solidFill>
              <a:latin typeface="+mn-lt"/>
              <a:ea typeface="+mn-ea"/>
              <a:cs typeface="+mn-cs"/>
              <a:sym typeface="Calibri"/>
            </a:endParaRPr>
          </a:p>
        </p:txBody>
      </p:sp>
      <p:sp>
        <p:nvSpPr>
          <p:cNvPr id="4" name="Google Shape;285;p35">
            <a:extLst>
              <a:ext uri="{FF2B5EF4-FFF2-40B4-BE49-F238E27FC236}">
                <a16:creationId xmlns:a16="http://schemas.microsoft.com/office/drawing/2014/main" id="{F4251283-DAB6-DD4A-BD61-049384AFE29C}"/>
              </a:ext>
            </a:extLst>
          </p:cNvPr>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CA" dirty="0"/>
              <a:t>Publicly Announced Conformant Programs</a:t>
            </a:r>
            <a:endParaRPr dirty="0"/>
          </a:p>
        </p:txBody>
      </p:sp>
    </p:spTree>
    <p:extLst>
      <p:ext uri="{BB962C8B-B14F-4D97-AF65-F5344CB8AC3E}">
        <p14:creationId xmlns:p14="http://schemas.microsoft.com/office/powerpoint/2010/main" val="913818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 name="Picture 2">
            <a:extLst>
              <a:ext uri="{FF2B5EF4-FFF2-40B4-BE49-F238E27FC236}">
                <a16:creationId xmlns:a16="http://schemas.microsoft.com/office/drawing/2014/main" id="{B8AA2FEF-4503-8944-8915-D89A11CDB325}"/>
              </a:ext>
            </a:extLst>
          </p:cNvPr>
          <p:cNvPicPr>
            <a:picLocks noChangeAspect="1"/>
          </p:cNvPicPr>
          <p:nvPr/>
        </p:nvPicPr>
        <p:blipFill>
          <a:blip r:embed="rId3"/>
          <a:stretch>
            <a:fillRect/>
          </a:stretch>
        </p:blipFill>
        <p:spPr>
          <a:xfrm>
            <a:off x="3310467" y="643467"/>
            <a:ext cx="5571067" cy="557106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48843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CA" dirty="0"/>
              <a:t>Our New Responsive Self-Certification App</a:t>
            </a:r>
            <a:endParaRPr dirty="0"/>
          </a:p>
        </p:txBody>
      </p:sp>
      <p:pic>
        <p:nvPicPr>
          <p:cNvPr id="4" name="Picture 3">
            <a:extLst>
              <a:ext uri="{FF2B5EF4-FFF2-40B4-BE49-F238E27FC236}">
                <a16:creationId xmlns:a16="http://schemas.microsoft.com/office/drawing/2014/main" id="{D8A52FF4-29FB-894A-81E3-39F8B008B23A}"/>
              </a:ext>
            </a:extLst>
          </p:cNvPr>
          <p:cNvPicPr>
            <a:picLocks noChangeAspect="1"/>
          </p:cNvPicPr>
          <p:nvPr/>
        </p:nvPicPr>
        <p:blipFill>
          <a:blip r:embed="rId3"/>
          <a:stretch>
            <a:fillRect/>
          </a:stretch>
        </p:blipFill>
        <p:spPr>
          <a:xfrm>
            <a:off x="3387699" y="1479598"/>
            <a:ext cx="5416602" cy="511669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80684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1"/>
            <a:ext cx="10515600" cy="1325700"/>
          </a:xfrm>
          <a:prstGeom prst="rect">
            <a:avLst/>
          </a:prstGeom>
          <a:noFill/>
          <a:ln>
            <a:noFill/>
          </a:ln>
        </p:spPr>
        <p:txBody>
          <a:bodyPr spcFirstLastPara="1" vert="horz" wrap="square" lIns="91425" tIns="91425" rIns="91425" bIns="91425" rtlCol="0" anchor="ctr" anchorCtr="0">
            <a:noAutofit/>
          </a:bodyPr>
          <a:lstStyle/>
          <a:p>
            <a:pPr>
              <a:buClr>
                <a:schemeClr val="dk1"/>
              </a:buClr>
              <a:buSzPts val="900"/>
            </a:pPr>
            <a:r>
              <a:rPr lang="en-CA" dirty="0"/>
              <a:t>Self-Certify or “Health Check” for free and in private:</a:t>
            </a:r>
            <a:br>
              <a:rPr lang="en-CA" dirty="0"/>
            </a:br>
            <a:r>
              <a:rPr lang="en-CA" dirty="0"/>
              <a:t> </a:t>
            </a:r>
            <a:br>
              <a:rPr lang="en-CA" dirty="0"/>
            </a:br>
            <a:r>
              <a:rPr lang="en-CA" dirty="0">
                <a:hlinkClick r:id="rId3"/>
              </a:rPr>
              <a:t>https://certification.openchainproject.org</a:t>
            </a:r>
            <a:r>
              <a:rPr lang="en-CA" dirty="0"/>
              <a:t>  </a:t>
            </a:r>
            <a:endParaRPr dirty="0"/>
          </a:p>
        </p:txBody>
      </p:sp>
    </p:spTree>
    <p:extLst>
      <p:ext uri="{BB962C8B-B14F-4D97-AF65-F5344CB8AC3E}">
        <p14:creationId xmlns:p14="http://schemas.microsoft.com/office/powerpoint/2010/main" val="3646869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1"/>
            <a:ext cx="10515600" cy="1325700"/>
          </a:xfrm>
          <a:prstGeom prst="rect">
            <a:avLst/>
          </a:prstGeom>
          <a:noFill/>
          <a:ln>
            <a:noFill/>
          </a:ln>
        </p:spPr>
        <p:txBody>
          <a:bodyPr spcFirstLastPara="1" vert="horz" wrap="square" lIns="91425" tIns="91425" rIns="91425" bIns="91425" rtlCol="0" anchor="ctr" anchorCtr="0">
            <a:noAutofit/>
          </a:bodyPr>
          <a:lstStyle/>
          <a:p>
            <a:pPr>
              <a:buClr>
                <a:schemeClr val="dk1"/>
              </a:buClr>
              <a:buSzPts val="900"/>
            </a:pPr>
            <a:r>
              <a:rPr lang="en-CA" dirty="0"/>
              <a:t>45% of organizations access the web app for conformance, 45% access it for health checks.</a:t>
            </a:r>
            <a:endParaRPr dirty="0"/>
          </a:p>
        </p:txBody>
      </p:sp>
    </p:spTree>
    <p:extLst>
      <p:ext uri="{BB962C8B-B14F-4D97-AF65-F5344CB8AC3E}">
        <p14:creationId xmlns:p14="http://schemas.microsoft.com/office/powerpoint/2010/main" val="2061704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If a company can answer “Yes” to each question they are OpenChain Conformant.</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CA" dirty="0"/>
              <a:t>Audited Certification is an Option</a:t>
            </a:r>
            <a:endParaRPr dirty="0"/>
          </a:p>
        </p:txBody>
      </p:sp>
      <p:pic>
        <p:nvPicPr>
          <p:cNvPr id="6" name="Picture 5">
            <a:extLst>
              <a:ext uri="{FF2B5EF4-FFF2-40B4-BE49-F238E27FC236}">
                <a16:creationId xmlns:a16="http://schemas.microsoft.com/office/drawing/2014/main" id="{E3C7FA8C-0415-4843-AD77-3D369D857CF4}"/>
              </a:ext>
            </a:extLst>
          </p:cNvPr>
          <p:cNvPicPr>
            <a:picLocks noChangeAspect="1"/>
          </p:cNvPicPr>
          <p:nvPr/>
        </p:nvPicPr>
        <p:blipFill>
          <a:blip r:embed="rId3"/>
          <a:stretch>
            <a:fillRect/>
          </a:stretch>
        </p:blipFill>
        <p:spPr>
          <a:xfrm>
            <a:off x="197098" y="2093739"/>
            <a:ext cx="5455917" cy="3641824"/>
          </a:xfrm>
          <a:prstGeom prst="rect">
            <a:avLst/>
          </a:prstGeom>
        </p:spPr>
      </p:pic>
      <p:pic>
        <p:nvPicPr>
          <p:cNvPr id="7" name="Picture 6">
            <a:extLst>
              <a:ext uri="{FF2B5EF4-FFF2-40B4-BE49-F238E27FC236}">
                <a16:creationId xmlns:a16="http://schemas.microsoft.com/office/drawing/2014/main" id="{482E0DD8-2EEA-694B-834A-5BCA72199234}"/>
              </a:ext>
            </a:extLst>
          </p:cNvPr>
          <p:cNvPicPr>
            <a:picLocks noChangeAspect="1"/>
          </p:cNvPicPr>
          <p:nvPr/>
        </p:nvPicPr>
        <p:blipFill>
          <a:blip r:embed="rId4"/>
          <a:stretch>
            <a:fillRect/>
          </a:stretch>
        </p:blipFill>
        <p:spPr>
          <a:xfrm>
            <a:off x="5921956" y="2536913"/>
            <a:ext cx="6089449" cy="2755475"/>
          </a:xfrm>
          <a:prstGeom prst="rect">
            <a:avLst/>
          </a:prstGeom>
        </p:spPr>
      </p:pic>
    </p:spTree>
    <p:extLst>
      <p:ext uri="{BB962C8B-B14F-4D97-AF65-F5344CB8AC3E}">
        <p14:creationId xmlns:p14="http://schemas.microsoft.com/office/powerpoint/2010/main" val="3501112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 name="Picture 2">
            <a:extLst>
              <a:ext uri="{FF2B5EF4-FFF2-40B4-BE49-F238E27FC236}">
                <a16:creationId xmlns:a16="http://schemas.microsoft.com/office/drawing/2014/main" id="{D2528A2E-0ACD-874B-AFEB-08F03863546B}"/>
              </a:ext>
            </a:extLst>
          </p:cNvPr>
          <p:cNvPicPr>
            <a:picLocks noChangeAspect="1"/>
          </p:cNvPicPr>
          <p:nvPr/>
        </p:nvPicPr>
        <p:blipFill rotWithShape="1">
          <a:blip r:embed="rId3"/>
          <a:srcRect t="13668"/>
          <a:stretch/>
        </p:blipFill>
        <p:spPr>
          <a:xfrm>
            <a:off x="1672736" y="1508787"/>
            <a:ext cx="8846529" cy="5021565"/>
          </a:xfrm>
          <a:prstGeom prst="rect">
            <a:avLst/>
          </a:prstGeom>
          <a:effectLst>
            <a:outerShdw blurRad="63500" sx="102000" sy="102000" algn="ctr" rotWithShape="0">
              <a:prstClr val="black">
                <a:alpha val="40000"/>
              </a:prstClr>
            </a:outerShdw>
          </a:effectLst>
        </p:spPr>
      </p:pic>
      <p:sp>
        <p:nvSpPr>
          <p:cNvPr id="4" name="Google Shape;285;p35">
            <a:extLst>
              <a:ext uri="{FF2B5EF4-FFF2-40B4-BE49-F238E27FC236}">
                <a16:creationId xmlns:a16="http://schemas.microsoft.com/office/drawing/2014/main" id="{6E4F79D4-DD72-1A4B-8D74-E1BCB2647B4D}"/>
              </a:ext>
            </a:extLst>
          </p:cNvPr>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CA" dirty="0"/>
              <a:t>OpenChain is Community First</a:t>
            </a:r>
            <a:endParaRPr dirty="0"/>
          </a:p>
        </p:txBody>
      </p:sp>
    </p:spTree>
    <p:extLst>
      <p:ext uri="{BB962C8B-B14F-4D97-AF65-F5344CB8AC3E}">
        <p14:creationId xmlns:p14="http://schemas.microsoft.com/office/powerpoint/2010/main" val="138194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2" name="Picture 1" descr="Screen Shot 2018-08-10 at 14.13.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3325"/>
            <a:ext cx="12192000" cy="3659486"/>
          </a:xfrm>
          <a:prstGeom prst="rect">
            <a:avLst/>
          </a:prstGeom>
        </p:spPr>
      </p:pic>
      <p:pic>
        <p:nvPicPr>
          <p:cNvPr id="4" name="Picture 3" descr="Linux_Foundation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433" y="214193"/>
            <a:ext cx="4472656" cy="1359687"/>
          </a:xfrm>
          <a:prstGeom prst="rect">
            <a:avLst/>
          </a:prstGeom>
        </p:spPr>
      </p:pic>
    </p:spTree>
    <p:extLst>
      <p:ext uri="{BB962C8B-B14F-4D97-AF65-F5344CB8AC3E}">
        <p14:creationId xmlns:p14="http://schemas.microsoft.com/office/powerpoint/2010/main" val="278557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8"/>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The OpenChain Project provides reference material to help with conformance.</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119" name="Rectangle 11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2" name="Google Shape;242;p29" descr="Screen Shot 2017-11-17 at 10.08.23.png"/>
          <p:cNvPicPr preferRelativeResize="0"/>
          <p:nvPr/>
        </p:nvPicPr>
        <p:blipFill rotWithShape="1">
          <a:blip r:embed="rId3">
            <a:extLst/>
          </a:blip>
          <a:srcRect/>
          <a:stretch/>
        </p:blipFill>
        <p:spPr>
          <a:xfrm>
            <a:off x="889396" y="643467"/>
            <a:ext cx="10413208" cy="5571066"/>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7"/>
        <p:cNvGrpSpPr/>
        <p:nvPr/>
      </p:nvGrpSpPr>
      <p:grpSpPr>
        <a:xfrm>
          <a:off x="0" y="0"/>
          <a:ext cx="0" cy="0"/>
          <a:chOff x="0" y="0"/>
          <a:chExt cx="0" cy="0"/>
        </a:xfrm>
      </p:grpSpPr>
      <p:sp>
        <p:nvSpPr>
          <p:cNvPr id="126" name="Rectangle 12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9" name="Google Shape;249;p30" descr="Screen Shot 2017-11-17 at 10.08.35.png"/>
          <p:cNvPicPr preferRelativeResize="0"/>
          <p:nvPr/>
        </p:nvPicPr>
        <p:blipFill rotWithShape="1">
          <a:blip r:embed="rId3">
            <a:extLst/>
          </a:blip>
          <a:srcRect t="1310" r="1" b="4063"/>
          <a:stretch/>
        </p:blipFill>
        <p:spPr>
          <a:xfrm>
            <a:off x="643467" y="719527"/>
            <a:ext cx="10905066" cy="5495005"/>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38E1CBEA-7D4C-CA48-9F05-EF8682C9472B}"/>
              </a:ext>
            </a:extLst>
          </p:cNvPr>
          <p:cNvPicPr>
            <a:picLocks noChangeAspect="1"/>
          </p:cNvPicPr>
          <p:nvPr/>
        </p:nvPicPr>
        <p:blipFill>
          <a:blip r:embed="rId3"/>
          <a:stretch>
            <a:fillRect/>
          </a:stretch>
        </p:blipFill>
        <p:spPr>
          <a:xfrm>
            <a:off x="9443" y="0"/>
            <a:ext cx="12173113" cy="6858000"/>
          </a:xfrm>
          <a:prstGeom prst="rect">
            <a:avLst/>
          </a:prstGeom>
        </p:spPr>
      </p:pic>
    </p:spTree>
    <p:extLst>
      <p:ext uri="{BB962C8B-B14F-4D97-AF65-F5344CB8AC3E}">
        <p14:creationId xmlns:p14="http://schemas.microsoft.com/office/powerpoint/2010/main" val="1313705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a:solidFill>
                  <a:srgbClr val="00B4C2"/>
                </a:solidFill>
                <a:latin typeface="Calibri"/>
                <a:ea typeface="Calibri"/>
                <a:cs typeface="Calibri"/>
                <a:sym typeface="Calibri"/>
              </a:rPr>
              <a:t>Work Teams supporting OpenChain:</a:t>
            </a:r>
            <a:endParaRPr sz="4400" b="0" i="0" u="none" strike="noStrike" cap="none">
              <a:solidFill>
                <a:srgbClr val="00B4C2"/>
              </a:solidFill>
              <a:latin typeface="Calibri"/>
              <a:ea typeface="Calibri"/>
              <a:cs typeface="Calibri"/>
              <a:sym typeface="Calibri"/>
            </a:endParaRPr>
          </a:p>
        </p:txBody>
      </p:sp>
      <p:sp>
        <p:nvSpPr>
          <p:cNvPr id="287" name="Google Shape;287;p35"/>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Specification - Chaired by Mark </a:t>
            </a:r>
            <a:r>
              <a:rPr lang="en-CA" sz="2800" b="0" i="0" u="none" strike="noStrike" cap="none" dirty="0" err="1">
                <a:solidFill>
                  <a:srgbClr val="7F7F7F"/>
                </a:solidFill>
                <a:latin typeface="Calibri"/>
                <a:ea typeface="Calibri"/>
                <a:cs typeface="Calibri"/>
                <a:sym typeface="Calibri"/>
              </a:rPr>
              <a:t>Gisi</a:t>
            </a:r>
            <a:r>
              <a:rPr lang="en-CA" sz="2800" b="0" i="0" u="none" strike="noStrike" cap="none" dirty="0">
                <a:solidFill>
                  <a:srgbClr val="7F7F7F"/>
                </a:solidFill>
                <a:latin typeface="Calibri"/>
                <a:ea typeface="Calibri"/>
                <a:cs typeface="Calibri"/>
                <a:sym typeface="Calibri"/>
              </a:rPr>
              <a:t> (Wind River)</a:t>
            </a:r>
            <a:endParaRPr sz="2800" b="0" i="0" u="none" strike="noStrike" cap="none" dirty="0">
              <a:solidFill>
                <a:srgbClr val="7F7F7F"/>
              </a:solidFill>
              <a:latin typeface="Calibri"/>
              <a:ea typeface="Calibri"/>
              <a:cs typeface="Calibri"/>
              <a:sym typeface="Calibri"/>
            </a:endParaRPr>
          </a:p>
          <a:p>
            <a:pPr marL="514350" marR="0" lvl="0" indent="-514350" algn="l" rtl="0">
              <a:lnSpc>
                <a:spcPct val="90000"/>
              </a:lnSpc>
              <a:spcBef>
                <a:spcPts val="0"/>
              </a:spcBef>
              <a:spcAft>
                <a:spcPts val="0"/>
              </a:spcAft>
              <a:buClr>
                <a:srgbClr val="7F7F7F"/>
              </a:buClr>
              <a:buSzPts val="700"/>
              <a:buFont typeface="+mj-lt"/>
              <a:buAutoNum type="arabicPeriod"/>
            </a:pPr>
            <a:endParaRPr sz="2800" b="0" i="0" u="none" strike="noStrike" cap="none" dirty="0">
              <a:solidFill>
                <a:srgbClr val="7F7F7F"/>
              </a:solidFill>
              <a:latin typeface="Calibri"/>
              <a:ea typeface="Calibri"/>
              <a:cs typeface="Calibri"/>
              <a:sym typeface="Calibri"/>
            </a:endParaRPr>
          </a:p>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Conformance - Chaired by Miriam </a:t>
            </a:r>
            <a:r>
              <a:rPr lang="en-CA" sz="2800" b="0" i="0" u="none" strike="noStrike" cap="none" dirty="0" err="1">
                <a:solidFill>
                  <a:srgbClr val="7F7F7F"/>
                </a:solidFill>
                <a:latin typeface="Calibri"/>
                <a:ea typeface="Calibri"/>
                <a:cs typeface="Calibri"/>
                <a:sym typeface="Calibri"/>
              </a:rPr>
              <a:t>Ballhausen</a:t>
            </a:r>
            <a:r>
              <a:rPr lang="en-CA" sz="2800" b="0" i="0" u="none" strike="noStrike" cap="none" dirty="0">
                <a:solidFill>
                  <a:srgbClr val="7F7F7F"/>
                </a:solidFill>
                <a:latin typeface="Calibri"/>
                <a:ea typeface="Calibri"/>
                <a:cs typeface="Calibri"/>
                <a:sym typeface="Calibri"/>
              </a:rPr>
              <a:t> (SCA)</a:t>
            </a:r>
            <a:endParaRPr sz="2800" b="0" i="0" u="none" strike="noStrike" cap="none" dirty="0">
              <a:solidFill>
                <a:srgbClr val="7F7F7F"/>
              </a:solidFill>
              <a:latin typeface="Calibri"/>
              <a:ea typeface="Calibri"/>
              <a:cs typeface="Calibri"/>
              <a:sym typeface="Calibri"/>
            </a:endParaRPr>
          </a:p>
          <a:p>
            <a:pPr marL="514350" marR="0" lvl="0" indent="-514350" algn="l" rtl="0">
              <a:lnSpc>
                <a:spcPct val="90000"/>
              </a:lnSpc>
              <a:spcBef>
                <a:spcPts val="0"/>
              </a:spcBef>
              <a:spcAft>
                <a:spcPts val="0"/>
              </a:spcAft>
              <a:buClr>
                <a:srgbClr val="7F7F7F"/>
              </a:buClr>
              <a:buSzPts val="700"/>
              <a:buFont typeface="+mj-lt"/>
              <a:buAutoNum type="arabicPeriod"/>
            </a:pPr>
            <a:endParaRPr sz="2800" b="0" i="0" u="none" strike="noStrike" cap="none" dirty="0">
              <a:solidFill>
                <a:srgbClr val="7F7F7F"/>
              </a:solidFill>
              <a:latin typeface="Calibri"/>
              <a:ea typeface="Calibri"/>
              <a:cs typeface="Calibri"/>
              <a:sym typeface="Calibri"/>
            </a:endParaRPr>
          </a:p>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Curriculum - Chaired by </a:t>
            </a:r>
            <a:r>
              <a:rPr lang="en-CA" sz="2800" b="0" i="0" u="none" strike="noStrike" cap="none" dirty="0" err="1">
                <a:solidFill>
                  <a:srgbClr val="7F7F7F"/>
                </a:solidFill>
                <a:latin typeface="Calibri"/>
                <a:ea typeface="Calibri"/>
                <a:cs typeface="Calibri"/>
                <a:sym typeface="Calibri"/>
              </a:rPr>
              <a:t>Alexios</a:t>
            </a:r>
            <a:r>
              <a:rPr lang="en-CA" sz="2800" b="0" i="0" u="none" strike="noStrike" cap="none" dirty="0">
                <a:solidFill>
                  <a:srgbClr val="7F7F7F"/>
                </a:solidFill>
                <a:latin typeface="Calibri"/>
                <a:ea typeface="Calibri"/>
                <a:cs typeface="Calibri"/>
                <a:sym typeface="Calibri"/>
              </a:rPr>
              <a:t> </a:t>
            </a:r>
            <a:r>
              <a:rPr lang="en-CA" sz="2800" b="0" i="0" u="none" strike="noStrike" cap="none" dirty="0" err="1">
                <a:solidFill>
                  <a:srgbClr val="7F7F7F"/>
                </a:solidFill>
                <a:latin typeface="Calibri"/>
                <a:ea typeface="Calibri"/>
                <a:cs typeface="Calibri"/>
                <a:sym typeface="Calibri"/>
              </a:rPr>
              <a:t>Zavros</a:t>
            </a:r>
            <a:r>
              <a:rPr lang="en-CA" sz="2800" b="0" i="0" u="none" strike="noStrike" cap="none" dirty="0">
                <a:solidFill>
                  <a:srgbClr val="7F7F7F"/>
                </a:solidFill>
                <a:latin typeface="Calibri"/>
                <a:ea typeface="Calibri"/>
                <a:cs typeface="Calibri"/>
                <a:sym typeface="Calibri"/>
              </a:rPr>
              <a:t> (Intel)</a:t>
            </a:r>
            <a:endParaRPr sz="2800" b="0" i="0" u="none" strike="noStrike" cap="none" dirty="0">
              <a:solidFill>
                <a:srgbClr val="7F7F7F"/>
              </a:solidFill>
              <a:latin typeface="Calibri"/>
              <a:ea typeface="Calibri"/>
              <a:cs typeface="Calibri"/>
              <a:sym typeface="Calibri"/>
            </a:endParaRPr>
          </a:p>
          <a:p>
            <a:pPr marL="514350" marR="0" lvl="0" indent="-514350" algn="l" rtl="0">
              <a:lnSpc>
                <a:spcPct val="90000"/>
              </a:lnSpc>
              <a:spcBef>
                <a:spcPts val="0"/>
              </a:spcBef>
              <a:spcAft>
                <a:spcPts val="0"/>
              </a:spcAft>
              <a:buClr>
                <a:srgbClr val="7F7F7F"/>
              </a:buClr>
              <a:buSzPts val="2800"/>
              <a:buFont typeface="+mj-lt"/>
              <a:buAutoNum type="arabicPeriod"/>
            </a:pPr>
            <a:endParaRPr sz="2800" b="0" i="0" u="none" strike="noStrike" cap="none" dirty="0">
              <a:solidFill>
                <a:srgbClr val="7F7F7F"/>
              </a:solidFill>
              <a:latin typeface="Calibri"/>
              <a:ea typeface="Calibri"/>
              <a:cs typeface="Calibri"/>
              <a:sym typeface="Calibri"/>
            </a:endParaRPr>
          </a:p>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Onboarding - Chaired by Nathan </a:t>
            </a:r>
            <a:r>
              <a:rPr lang="en-CA" sz="2800" b="0" i="0" u="none" strike="noStrike" cap="none" dirty="0" err="1">
                <a:solidFill>
                  <a:srgbClr val="7F7F7F"/>
                </a:solidFill>
                <a:latin typeface="Calibri"/>
                <a:ea typeface="Calibri"/>
                <a:cs typeface="Calibri"/>
                <a:sym typeface="Calibri"/>
              </a:rPr>
              <a:t>Kumagai</a:t>
            </a:r>
            <a:r>
              <a:rPr lang="en-CA" sz="2800" b="0" i="0" u="none" strike="noStrike" cap="none" dirty="0">
                <a:solidFill>
                  <a:srgbClr val="7F7F7F"/>
                </a:solidFill>
                <a:latin typeface="Calibri"/>
                <a:ea typeface="Calibri"/>
                <a:cs typeface="Calibri"/>
                <a:sym typeface="Calibri"/>
              </a:rPr>
              <a:t> (Qualcomm)</a:t>
            </a:r>
            <a:endParaRPr sz="2800" b="0" i="0" u="none" strike="noStrike" cap="none" dirty="0">
              <a:solidFill>
                <a:srgbClr val="7F7F7F"/>
              </a:solidFill>
              <a:latin typeface="Calibri"/>
              <a:ea typeface="Calibri"/>
              <a:cs typeface="Calibri"/>
              <a:sym typeface="Calibri"/>
            </a:endParaRPr>
          </a:p>
        </p:txBody>
      </p:sp>
    </p:spTree>
    <p:extLst>
      <p:ext uri="{BB962C8B-B14F-4D97-AF65-F5344CB8AC3E}">
        <p14:creationId xmlns:p14="http://schemas.microsoft.com/office/powerpoint/2010/main" val="1772259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pic>
        <p:nvPicPr>
          <p:cNvPr id="3" name="Picture 2">
            <a:extLst>
              <a:ext uri="{FF2B5EF4-FFF2-40B4-BE49-F238E27FC236}">
                <a16:creationId xmlns:a16="http://schemas.microsoft.com/office/drawing/2014/main" id="{99B8CCCE-552A-2D4F-B9C8-4F7C39CF41A4}"/>
              </a:ext>
            </a:extLst>
          </p:cNvPr>
          <p:cNvPicPr>
            <a:picLocks noChangeAspect="1"/>
          </p:cNvPicPr>
          <p:nvPr/>
        </p:nvPicPr>
        <p:blipFill rotWithShape="1">
          <a:blip r:embed="rId3"/>
          <a:srcRect b="1747"/>
          <a:stretch/>
        </p:blipFill>
        <p:spPr>
          <a:xfrm>
            <a:off x="20" y="10"/>
            <a:ext cx="12191980" cy="6857990"/>
          </a:xfrm>
          <a:prstGeom prst="rect">
            <a:avLst/>
          </a:prstGeom>
        </p:spPr>
      </p:pic>
      <p:sp>
        <p:nvSpPr>
          <p:cNvPr id="309" name="Shape 309"/>
          <p:cNvSpPr txBox="1">
            <a:spLocks noGrp="1"/>
          </p:cNvSpPr>
          <p:nvPr>
            <p:ph type="sldNum" idx="12"/>
          </p:nvPr>
        </p:nvSpPr>
        <p:spPr>
          <a:xfrm>
            <a:off x="8610600" y="6356350"/>
            <a:ext cx="2743200" cy="365125"/>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Clr>
                <a:srgbClr val="898989"/>
              </a:buClr>
              <a:buSzPts val="300"/>
              <a:buFont typeface="Calibri"/>
              <a:buNone/>
            </a:pPr>
            <a:fld id="{00000000-1234-1234-1234-123412341234}" type="slidenum">
              <a:rPr lang="en-US" b="0" i="0" u="none" strike="noStrike" kern="1200" cap="none">
                <a:solidFill>
                  <a:srgbClr val="FFFFFF"/>
                </a:solidFill>
                <a:latin typeface="+mn-lt"/>
                <a:ea typeface="+mn-ea"/>
                <a:cs typeface="+mn-cs"/>
                <a:sym typeface="Calibri"/>
              </a:rPr>
              <a:pPr marR="0" lvl="0" indent="0">
                <a:spcBef>
                  <a:spcPts val="0"/>
                </a:spcBef>
                <a:spcAft>
                  <a:spcPts val="600"/>
                </a:spcAft>
                <a:buClr>
                  <a:srgbClr val="898989"/>
                </a:buClr>
                <a:buSzPts val="300"/>
                <a:buFont typeface="Calibri"/>
                <a:buNone/>
              </a:pPr>
              <a:t>25</a:t>
            </a:fld>
            <a:endParaRPr lang="en-US" b="0" i="0" u="none" strike="noStrike" kern="1200" cap="none">
              <a:solidFill>
                <a:srgbClr val="FFFFFF"/>
              </a:solidFill>
              <a:latin typeface="+mn-lt"/>
              <a:ea typeface="+mn-ea"/>
              <a:cs typeface="+mn-cs"/>
              <a:sym typeface="Calibri"/>
            </a:endParaRPr>
          </a:p>
        </p:txBody>
      </p:sp>
    </p:spTree>
    <p:extLst>
      <p:ext uri="{BB962C8B-B14F-4D97-AF65-F5344CB8AC3E}">
        <p14:creationId xmlns:p14="http://schemas.microsoft.com/office/powerpoint/2010/main" val="38119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dirty="0"/>
              <a:t>Recent Progress</a:t>
            </a:r>
            <a:endParaRPr sz="4400" b="0" i="0" u="none" strike="noStrike" cap="none" dirty="0">
              <a:solidFill>
                <a:srgbClr val="00B4C2"/>
              </a:solidFill>
              <a:latin typeface="Calibri"/>
              <a:ea typeface="Calibri"/>
              <a:cs typeface="Calibri"/>
              <a:sym typeface="Calibri"/>
            </a:endParaRPr>
          </a:p>
        </p:txBody>
      </p:sp>
      <p:sp>
        <p:nvSpPr>
          <p:cNvPr id="245" name="Google Shape;245;p29"/>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90000"/>
              </a:lnSpc>
              <a:spcBef>
                <a:spcPts val="0"/>
              </a:spcBef>
              <a:spcAft>
                <a:spcPts val="0"/>
              </a:spcAft>
              <a:buClr>
                <a:srgbClr val="7F7F7F"/>
              </a:buClr>
              <a:buSzPts val="2800"/>
              <a:buFont typeface="Arial"/>
              <a:buAutoNum type="arabicPeriod"/>
            </a:pPr>
            <a:r>
              <a:rPr lang="en-CA" dirty="0"/>
              <a:t> International Partners - from law firms to certification authorities in Europe, Asia and the Americas</a:t>
            </a:r>
          </a:p>
          <a:p>
            <a:pPr marL="457200" marR="0" lvl="0" indent="-228600" algn="l" rtl="0">
              <a:lnSpc>
                <a:spcPct val="90000"/>
              </a:lnSpc>
              <a:spcBef>
                <a:spcPts val="0"/>
              </a:spcBef>
              <a:spcAft>
                <a:spcPts val="0"/>
              </a:spcAft>
              <a:buClr>
                <a:srgbClr val="7F7F7F"/>
              </a:buClr>
              <a:buSzPts val="2800"/>
              <a:buFont typeface="Arial"/>
              <a:buAutoNum type="arabicPeriod"/>
            </a:pPr>
            <a:endParaRPr lang="en-US" dirty="0"/>
          </a:p>
          <a:p>
            <a:pPr indent="-228600">
              <a:spcBef>
                <a:spcPts val="0"/>
              </a:spcBef>
              <a:buFont typeface="Arial"/>
              <a:buAutoNum type="arabicPeriod"/>
            </a:pPr>
            <a:r>
              <a:rPr lang="en-CA" dirty="0"/>
              <a:t> Significant new board members like Toshiba, Facebook, Google, Uber and Microsoft </a:t>
            </a:r>
          </a:p>
          <a:p>
            <a:pPr marL="457200" marR="0" lvl="0" indent="-228600" algn="l" rtl="0">
              <a:lnSpc>
                <a:spcPct val="90000"/>
              </a:lnSpc>
              <a:spcBef>
                <a:spcPts val="0"/>
              </a:spcBef>
              <a:spcAft>
                <a:spcPts val="0"/>
              </a:spcAft>
              <a:buClr>
                <a:srgbClr val="7F7F7F"/>
              </a:buClr>
              <a:buSzPts val="2800"/>
              <a:buFont typeface="Arial"/>
              <a:buAutoNum type="arabicPeriod"/>
            </a:pPr>
            <a:endParaRPr lang="en-CA" dirty="0"/>
          </a:p>
          <a:p>
            <a:pPr indent="-228600">
              <a:spcBef>
                <a:spcPts val="0"/>
              </a:spcBef>
              <a:buFont typeface="Arial"/>
              <a:buAutoNum type="arabicPeriod"/>
            </a:pPr>
            <a:r>
              <a:rPr lang="en-US" dirty="0"/>
              <a:t> A move towards formal standardization via the PAS process for ISO with ETA Q1 2020</a:t>
            </a:r>
          </a:p>
        </p:txBody>
      </p:sp>
    </p:spTree>
    <p:extLst>
      <p:ext uri="{BB962C8B-B14F-4D97-AF65-F5344CB8AC3E}">
        <p14:creationId xmlns:p14="http://schemas.microsoft.com/office/powerpoint/2010/main" val="2377241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4" name="Title 3">
            <a:extLst>
              <a:ext uri="{FF2B5EF4-FFF2-40B4-BE49-F238E27FC236}">
                <a16:creationId xmlns:a16="http://schemas.microsoft.com/office/drawing/2014/main" id="{15869835-235F-AC47-9357-EFFEFD787684}"/>
              </a:ext>
            </a:extLst>
          </p:cNvPr>
          <p:cNvSpPr>
            <a:spLocks noGrp="1"/>
          </p:cNvSpPr>
          <p:nvPr>
            <p:ph type="title"/>
          </p:nvPr>
        </p:nvSpPr>
        <p:spPr/>
        <p:txBody>
          <a:bodyPr/>
          <a:lstStyle/>
          <a:p>
            <a:r>
              <a:rPr lang="en-US" dirty="0"/>
              <a:t>Meetings in Japan</a:t>
            </a:r>
          </a:p>
        </p:txBody>
      </p:sp>
      <p:graphicFrame>
        <p:nvGraphicFramePr>
          <p:cNvPr id="5" name="グラフ 2">
            <a:extLst>
              <a:ext uri="{FF2B5EF4-FFF2-40B4-BE49-F238E27FC236}">
                <a16:creationId xmlns:a16="http://schemas.microsoft.com/office/drawing/2014/main" id="{4EBA0CAD-EB55-A14C-92A0-EF4EDB39ABB0}"/>
              </a:ext>
            </a:extLst>
          </p:cNvPr>
          <p:cNvGraphicFramePr>
            <a:graphicFrameLocks/>
          </p:cNvGraphicFramePr>
          <p:nvPr>
            <p:extLst/>
          </p:nvPr>
        </p:nvGraphicFramePr>
        <p:xfrm>
          <a:off x="1471038" y="1508787"/>
          <a:ext cx="9249925" cy="4697117"/>
        </p:xfrm>
        <a:graphic>
          <a:graphicData uri="http://schemas.openxmlformats.org/drawingml/2006/chart">
            <c:chart xmlns:c="http://schemas.openxmlformats.org/drawingml/2006/chart" xmlns:r="http://schemas.openxmlformats.org/officeDocument/2006/relationships" r:id="rId3"/>
          </a:graphicData>
        </a:graphic>
      </p:graphicFrame>
      <p:sp>
        <p:nvSpPr>
          <p:cNvPr id="6" name="矢印: 右 27">
            <a:extLst>
              <a:ext uri="{FF2B5EF4-FFF2-40B4-BE49-F238E27FC236}">
                <a16:creationId xmlns:a16="http://schemas.microsoft.com/office/drawing/2014/main" id="{00457322-6A78-FD43-8378-620F1D85E354}"/>
              </a:ext>
            </a:extLst>
          </p:cNvPr>
          <p:cNvSpPr/>
          <p:nvPr/>
        </p:nvSpPr>
        <p:spPr>
          <a:xfrm>
            <a:off x="6096000" y="1904546"/>
            <a:ext cx="3250019" cy="452903"/>
          </a:xfrm>
          <a:prstGeom prst="rightArrow">
            <a:avLst/>
          </a:prstGeom>
          <a:solidFill>
            <a:schemeClr val="accent6">
              <a:lumMod val="75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normAutofit fontScale="62500" lnSpcReduction="20000"/>
          </a:bodyPr>
          <a:lstStyle/>
          <a:p>
            <a:pPr algn="ctr"/>
            <a:endParaRPr lang="ja-JP" altLang="en-US" sz="1800" dirty="0"/>
          </a:p>
        </p:txBody>
      </p:sp>
      <p:sp>
        <p:nvSpPr>
          <p:cNvPr id="7" name="テキスト ボックス 28">
            <a:extLst>
              <a:ext uri="{FF2B5EF4-FFF2-40B4-BE49-F238E27FC236}">
                <a16:creationId xmlns:a16="http://schemas.microsoft.com/office/drawing/2014/main" id="{F9CCA399-3C15-3A48-A2C2-1FD6D267B2CE}"/>
              </a:ext>
            </a:extLst>
          </p:cNvPr>
          <p:cNvSpPr txBox="1"/>
          <p:nvPr/>
        </p:nvSpPr>
        <p:spPr>
          <a:xfrm>
            <a:off x="6602621" y="1678989"/>
            <a:ext cx="2146727" cy="307777"/>
          </a:xfrm>
          <a:prstGeom prst="rect">
            <a:avLst/>
          </a:prstGeom>
          <a:noFill/>
        </p:spPr>
        <p:txBody>
          <a:bodyPr wrap="square" rtlCol="0">
            <a:spAutoFit/>
          </a:bodyPr>
          <a:lstStyle/>
          <a:p>
            <a:r>
              <a:rPr lang="en-US" altLang="ja-JP" dirty="0"/>
              <a:t>Sub</a:t>
            </a:r>
            <a:r>
              <a:rPr lang="ja-JP" altLang="en-US" dirty="0"/>
              <a:t> </a:t>
            </a:r>
            <a:r>
              <a:rPr lang="en-US" altLang="ja-JP" dirty="0"/>
              <a:t>Group</a:t>
            </a:r>
            <a:r>
              <a:rPr lang="ja-JP" altLang="en-US" dirty="0"/>
              <a:t>活動開始</a:t>
            </a:r>
          </a:p>
        </p:txBody>
      </p:sp>
    </p:spTree>
    <p:extLst>
      <p:ext uri="{BB962C8B-B14F-4D97-AF65-F5344CB8AC3E}">
        <p14:creationId xmlns:p14="http://schemas.microsoft.com/office/powerpoint/2010/main" val="1536338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3" name="Title 2">
            <a:extLst>
              <a:ext uri="{FF2B5EF4-FFF2-40B4-BE49-F238E27FC236}">
                <a16:creationId xmlns:a16="http://schemas.microsoft.com/office/drawing/2014/main" id="{FBDEFEC7-5E46-D541-A07E-5A939506B5CA}"/>
              </a:ext>
            </a:extLst>
          </p:cNvPr>
          <p:cNvSpPr>
            <a:spLocks noGrp="1"/>
          </p:cNvSpPr>
          <p:nvPr>
            <p:ph type="title"/>
          </p:nvPr>
        </p:nvSpPr>
        <p:spPr/>
        <p:txBody>
          <a:bodyPr/>
          <a:lstStyle/>
          <a:p>
            <a:r>
              <a:rPr lang="en-US" dirty="0"/>
              <a:t>Japanese Mailing List</a:t>
            </a:r>
          </a:p>
        </p:txBody>
      </p:sp>
      <p:graphicFrame>
        <p:nvGraphicFramePr>
          <p:cNvPr id="4" name="グラフ 5">
            <a:extLst>
              <a:ext uri="{FF2B5EF4-FFF2-40B4-BE49-F238E27FC236}">
                <a16:creationId xmlns:a16="http://schemas.microsoft.com/office/drawing/2014/main" id="{CC064AB1-225E-6843-808D-BA0D0950FBAF}"/>
              </a:ext>
            </a:extLst>
          </p:cNvPr>
          <p:cNvGraphicFramePr>
            <a:graphicFrameLocks/>
          </p:cNvGraphicFramePr>
          <p:nvPr>
            <p:extLst/>
          </p:nvPr>
        </p:nvGraphicFramePr>
        <p:xfrm>
          <a:off x="892513" y="1413753"/>
          <a:ext cx="10406975" cy="507912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49759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175" y="2295401"/>
            <a:ext cx="10515600" cy="2135100"/>
          </a:xfrm>
          <a:prstGeom prst="rect">
            <a:avLst/>
          </a:prstGeom>
          <a:noFill/>
          <a:ln>
            <a:noFill/>
          </a:ln>
        </p:spPr>
        <p:txBody>
          <a:bodyPr spcFirstLastPara="1" vert="horz" wrap="square" lIns="91425" tIns="91425" rIns="91425" bIns="91425" rtlCol="0" anchor="ctr" anchorCtr="0">
            <a:noAutofit/>
          </a:bodyPr>
          <a:lstStyle/>
          <a:p>
            <a:pPr>
              <a:buSzPts val="900"/>
            </a:pPr>
            <a:r>
              <a:rPr lang="en-CA" dirty="0"/>
              <a:t>OpenChain: raising all the boats for the benefit of all.</a:t>
            </a:r>
            <a:endParaRPr dirty="0"/>
          </a:p>
        </p:txBody>
      </p:sp>
    </p:spTree>
    <p:extLst>
      <p:ext uri="{BB962C8B-B14F-4D97-AF65-F5344CB8AC3E}">
        <p14:creationId xmlns:p14="http://schemas.microsoft.com/office/powerpoint/2010/main" val="2727081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5"/>
        <p:cNvGrpSpPr/>
        <p:nvPr/>
      </p:nvGrpSpPr>
      <p:grpSpPr>
        <a:xfrm>
          <a:off x="0" y="0"/>
          <a:ext cx="0" cy="0"/>
          <a:chOff x="0" y="0"/>
          <a:chExt cx="0" cy="0"/>
        </a:xfrm>
      </p:grpSpPr>
      <p:pic>
        <p:nvPicPr>
          <p:cNvPr id="8" name="Picture 7">
            <a:extLst>
              <a:ext uri="{FF2B5EF4-FFF2-40B4-BE49-F238E27FC236}">
                <a16:creationId xmlns:a16="http://schemas.microsoft.com/office/drawing/2014/main" id="{5E013700-714B-994E-B828-8A05AE147E05}"/>
              </a:ext>
            </a:extLst>
          </p:cNvPr>
          <p:cNvPicPr>
            <a:picLocks noChangeAspect="1"/>
          </p:cNvPicPr>
          <p:nvPr/>
        </p:nvPicPr>
        <p:blipFill>
          <a:blip r:embed="rId3"/>
          <a:stretch>
            <a:fillRect/>
          </a:stretch>
        </p:blipFill>
        <p:spPr>
          <a:xfrm>
            <a:off x="484632" y="1752515"/>
            <a:ext cx="2560320" cy="3346823"/>
          </a:xfrm>
          <a:prstGeom prst="rect">
            <a:avLst/>
          </a:prstGeom>
        </p:spPr>
      </p:pic>
      <p:cxnSp>
        <p:nvCxnSpPr>
          <p:cNvPr id="117" name="Straight Connector 116">
            <a:extLst>
              <a:ext uri="{FF2B5EF4-FFF2-40B4-BE49-F238E27FC236}">
                <a16:creationId xmlns:a16="http://schemas.microsoft.com/office/drawing/2014/main" id="{50DA1EB8-87CF-4588-A1FD-4756F9A28F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2447045-FE44-7C4B-853A-ACFEBF9AF8DB}"/>
              </a:ext>
            </a:extLst>
          </p:cNvPr>
          <p:cNvPicPr>
            <a:picLocks noChangeAspect="1"/>
          </p:cNvPicPr>
          <p:nvPr/>
        </p:nvPicPr>
        <p:blipFill>
          <a:blip r:embed="rId4"/>
          <a:stretch>
            <a:fillRect/>
          </a:stretch>
        </p:blipFill>
        <p:spPr>
          <a:xfrm>
            <a:off x="3354631" y="1763382"/>
            <a:ext cx="2560320" cy="3325090"/>
          </a:xfrm>
          <a:prstGeom prst="rect">
            <a:avLst/>
          </a:prstGeom>
        </p:spPr>
      </p:pic>
      <p:cxnSp>
        <p:nvCxnSpPr>
          <p:cNvPr id="119" name="Straight Connector 118">
            <a:extLst>
              <a:ext uri="{FF2B5EF4-FFF2-40B4-BE49-F238E27FC236}">
                <a16:creationId xmlns:a16="http://schemas.microsoft.com/office/drawing/2014/main" id="{D7A4E378-EA57-47B9-B1EB-58B998F6CF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DD162F2C-026F-D947-9DDA-369F5B0DF283}"/>
              </a:ext>
            </a:extLst>
          </p:cNvPr>
          <p:cNvPicPr>
            <a:picLocks noChangeAspect="1"/>
          </p:cNvPicPr>
          <p:nvPr/>
        </p:nvPicPr>
        <p:blipFill>
          <a:blip r:embed="rId5"/>
          <a:stretch>
            <a:fillRect/>
          </a:stretch>
        </p:blipFill>
        <p:spPr>
          <a:xfrm>
            <a:off x="6235726" y="1768762"/>
            <a:ext cx="2560320" cy="3314330"/>
          </a:xfrm>
          <a:prstGeom prst="rect">
            <a:avLst/>
          </a:prstGeom>
        </p:spPr>
      </p:pic>
      <p:cxnSp>
        <p:nvCxnSpPr>
          <p:cNvPr id="121" name="Straight Connector 120">
            <a:extLst>
              <a:ext uri="{FF2B5EF4-FFF2-40B4-BE49-F238E27FC236}">
                <a16:creationId xmlns:a16="http://schemas.microsoft.com/office/drawing/2014/main" id="{D2B31ED6-76F0-425A-9A41-C947AEF9C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83633B6-0588-8B46-9E82-7692D8B70D66}"/>
              </a:ext>
            </a:extLst>
          </p:cNvPr>
          <p:cNvPicPr>
            <a:picLocks noChangeAspect="1"/>
          </p:cNvPicPr>
          <p:nvPr/>
        </p:nvPicPr>
        <p:blipFill>
          <a:blip r:embed="rId6"/>
          <a:stretch>
            <a:fillRect/>
          </a:stretch>
        </p:blipFill>
        <p:spPr>
          <a:xfrm>
            <a:off x="9120662" y="1906449"/>
            <a:ext cx="2560320" cy="3038956"/>
          </a:xfrm>
          <a:prstGeom prst="rect">
            <a:avLst/>
          </a:prstGeom>
        </p:spPr>
      </p:pic>
    </p:spTree>
    <p:extLst>
      <p:ext uri="{BB962C8B-B14F-4D97-AF65-F5344CB8AC3E}">
        <p14:creationId xmlns:p14="http://schemas.microsoft.com/office/powerpoint/2010/main" val="867950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175" y="2295401"/>
            <a:ext cx="10515600" cy="2135100"/>
          </a:xfrm>
          <a:prstGeom prst="rect">
            <a:avLst/>
          </a:prstGeom>
          <a:noFill/>
          <a:ln>
            <a:noFill/>
          </a:ln>
        </p:spPr>
        <p:txBody>
          <a:bodyPr spcFirstLastPara="1" vert="horz" wrap="square" lIns="91425" tIns="91425" rIns="91425" bIns="91425" rtlCol="0" anchor="ctr" anchorCtr="0">
            <a:noAutofit/>
          </a:bodyPr>
          <a:lstStyle/>
          <a:p>
            <a:pPr>
              <a:buSzPts val="900"/>
            </a:pPr>
            <a:r>
              <a:rPr lang="en-CA" dirty="0"/>
              <a:t>This is how we address software in the supply chain.</a:t>
            </a:r>
            <a:endParaRPr dirty="0"/>
          </a:p>
        </p:txBody>
      </p:sp>
    </p:spTree>
    <p:extLst>
      <p:ext uri="{BB962C8B-B14F-4D97-AF65-F5344CB8AC3E}">
        <p14:creationId xmlns:p14="http://schemas.microsoft.com/office/powerpoint/2010/main" val="2114757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a:solidFill>
                  <a:srgbClr val="00B4C2"/>
                </a:solidFill>
                <a:latin typeface="Calibri"/>
                <a:ea typeface="Calibri"/>
                <a:cs typeface="Calibri"/>
                <a:sym typeface="Calibri"/>
              </a:rPr>
              <a:t>Be part of this</a:t>
            </a:r>
            <a:endParaRPr sz="4400" b="0" i="0" u="none" strike="noStrike" cap="none">
              <a:solidFill>
                <a:srgbClr val="00B4C2"/>
              </a:solidFill>
              <a:latin typeface="Calibri"/>
              <a:ea typeface="Calibri"/>
              <a:cs typeface="Calibri"/>
              <a:sym typeface="Calibri"/>
            </a:endParaRPr>
          </a:p>
        </p:txBody>
      </p:sp>
      <p:sp>
        <p:nvSpPr>
          <p:cNvPr id="319" name="Google Shape;319;p39"/>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F7F7F"/>
              </a:buClr>
              <a:buSzPts val="3200"/>
              <a:buFont typeface="Arial"/>
              <a:buNone/>
            </a:pPr>
            <a:r>
              <a:rPr lang="en-CA" sz="3200" b="0" i="0" u="none" strike="noStrike" cap="none" dirty="0">
                <a:solidFill>
                  <a:srgbClr val="7F7F7F"/>
                </a:solidFill>
                <a:latin typeface="Calibri"/>
                <a:ea typeface="Calibri"/>
                <a:cs typeface="Calibri"/>
                <a:sym typeface="Calibri"/>
              </a:rPr>
              <a:t>Join the community:</a:t>
            </a:r>
            <a:br>
              <a:rPr lang="en-CA" sz="3200" b="0" i="0" u="none" strike="noStrike" cap="none" dirty="0">
                <a:solidFill>
                  <a:srgbClr val="7F7F7F"/>
                </a:solidFill>
                <a:latin typeface="Calibri"/>
                <a:ea typeface="Calibri"/>
                <a:cs typeface="Calibri"/>
                <a:sym typeface="Calibri"/>
              </a:rPr>
            </a:br>
            <a:r>
              <a:rPr lang="en-CA" sz="3200" b="0" i="0" u="none" strike="noStrike" cap="none" dirty="0">
                <a:solidFill>
                  <a:srgbClr val="7F7F7F"/>
                </a:solidFill>
                <a:latin typeface="Calibri"/>
                <a:ea typeface="Calibri"/>
                <a:cs typeface="Calibri"/>
                <a:sym typeface="Calibri"/>
                <a:hlinkClick r:id="rId3"/>
              </a:rPr>
              <a:t>https://www.openchainproject.org/community</a:t>
            </a:r>
            <a:r>
              <a:rPr lang="en-CA" sz="3200" b="0" i="0" u="none" strike="noStrike" cap="none" dirty="0">
                <a:solidFill>
                  <a:srgbClr val="7F7F7F"/>
                </a:solidFill>
                <a:latin typeface="Calibri"/>
                <a:ea typeface="Calibri"/>
                <a:cs typeface="Calibri"/>
                <a:sym typeface="Calibri"/>
              </a:rPr>
              <a:t>   </a:t>
            </a:r>
            <a:endParaRPr sz="2800" b="0" i="0" u="none" strike="noStrike" cap="none" dirty="0">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3200"/>
              <a:buFont typeface="Arial"/>
              <a:buNone/>
            </a:pPr>
            <a:endParaRPr sz="3200" b="0" i="0" u="none" strike="noStrike" cap="none" dirty="0">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3200"/>
              <a:buFont typeface="Arial"/>
              <a:buNone/>
            </a:pPr>
            <a:r>
              <a:rPr lang="en-CA" sz="3200" b="0" i="0" u="none" strike="noStrike" cap="none" dirty="0">
                <a:solidFill>
                  <a:srgbClr val="7F7F7F"/>
                </a:solidFill>
                <a:latin typeface="Calibri"/>
                <a:ea typeface="Calibri"/>
                <a:cs typeface="Calibri"/>
                <a:sym typeface="Calibri"/>
              </a:rPr>
              <a:t>Self-certify or Health Check an organization:</a:t>
            </a:r>
            <a:br>
              <a:rPr lang="en-CA" sz="3200" b="0" i="0" u="none" strike="noStrike" cap="none" dirty="0">
                <a:solidFill>
                  <a:srgbClr val="7F7F7F"/>
                </a:solidFill>
                <a:latin typeface="Calibri"/>
                <a:ea typeface="Calibri"/>
                <a:cs typeface="Calibri"/>
                <a:sym typeface="Calibri"/>
              </a:rPr>
            </a:br>
            <a:r>
              <a:rPr lang="en-CA" sz="3200" b="0" i="0" u="none" strike="noStrike" cap="none" dirty="0">
                <a:solidFill>
                  <a:srgbClr val="7F7F7F"/>
                </a:solidFill>
                <a:latin typeface="Calibri"/>
                <a:ea typeface="Calibri"/>
                <a:cs typeface="Calibri"/>
                <a:sym typeface="Calibri"/>
                <a:hlinkClick r:id="rId4"/>
              </a:rPr>
              <a:t>https://certification.openchainproject.org</a:t>
            </a:r>
            <a:r>
              <a:rPr lang="en-CA" sz="3200" b="0" i="0" u="none" strike="noStrike" cap="none" dirty="0">
                <a:solidFill>
                  <a:srgbClr val="7F7F7F"/>
                </a:solidFill>
                <a:latin typeface="Calibri"/>
                <a:ea typeface="Calibri"/>
                <a:cs typeface="Calibri"/>
                <a:sym typeface="Calibri"/>
              </a:rPr>
              <a:t> </a:t>
            </a:r>
            <a:endParaRPr sz="2800" b="0" i="0" u="none" strike="noStrike" cap="none" dirty="0">
              <a:solidFill>
                <a:srgbClr val="7F7F7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0"/>
          <p:cNvSpPr txBox="1">
            <a:spLocks noGrp="1"/>
          </p:cNvSpPr>
          <p:nvPr>
            <p:ph type="title"/>
          </p:nvPr>
        </p:nvSpPr>
        <p:spPr>
          <a:xfrm>
            <a:off x="5153025" y="1914525"/>
            <a:ext cx="7038900" cy="1808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Calibri"/>
              <a:buNone/>
            </a:pPr>
            <a:r>
              <a:rPr lang="en-CA" dirty="0" err="1"/>
              <a:t>c</a:t>
            </a:r>
            <a:r>
              <a:rPr lang="en-CA" sz="4400" b="0" i="0" u="none" strike="noStrike" cap="none" dirty="0" err="1">
                <a:solidFill>
                  <a:schemeClr val="lt1"/>
                </a:solidFill>
                <a:latin typeface="Calibri"/>
                <a:ea typeface="Calibri"/>
                <a:cs typeface="Calibri"/>
                <a:sym typeface="Calibri"/>
              </a:rPr>
              <a:t>oughlan@linux.com</a:t>
            </a:r>
            <a:endParaRPr sz="44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Compliance </a:t>
            </a:r>
            <a:r>
              <a:rPr lang="mr-IN" sz="3600" b="0" i="0" u="none" strike="noStrike" cap="none" dirty="0">
                <a:solidFill>
                  <a:srgbClr val="00B4C2"/>
                </a:solidFill>
                <a:latin typeface="Calibri"/>
                <a:ea typeface="Calibri"/>
                <a:cs typeface="Calibri"/>
                <a:sym typeface="Calibri"/>
              </a:rPr>
              <a:t>–</a:t>
            </a:r>
            <a:r>
              <a:rPr lang="en-CA" sz="3600" b="0" i="0" u="none" strike="noStrike" cap="none" dirty="0">
                <a:solidFill>
                  <a:srgbClr val="00B4C2"/>
                </a:solidFill>
                <a:latin typeface="Calibri"/>
                <a:ea typeface="Calibri"/>
                <a:cs typeface="Calibri"/>
                <a:sym typeface="Calibri"/>
              </a:rPr>
              <a:t> A gateway </a:t>
            </a:r>
            <a:r>
              <a:rPr lang="en-CA" dirty="0"/>
              <a:t>t</a:t>
            </a:r>
            <a:r>
              <a:rPr lang="en-CA" sz="3600" b="0" i="0" u="none" strike="noStrike" cap="none" dirty="0">
                <a:solidFill>
                  <a:srgbClr val="00B4C2"/>
                </a:solidFill>
                <a:latin typeface="Calibri"/>
                <a:ea typeface="Calibri"/>
                <a:cs typeface="Calibri"/>
                <a:sym typeface="Calibri"/>
              </a:rPr>
              <a:t>o </a:t>
            </a:r>
            <a:r>
              <a:rPr lang="en-CA" dirty="0"/>
              <a:t>a</a:t>
            </a:r>
            <a:r>
              <a:rPr lang="en-CA" sz="3600" b="0" i="0" u="none" strike="noStrike" cap="none" dirty="0">
                <a:solidFill>
                  <a:srgbClr val="00B4C2"/>
                </a:solidFill>
                <a:latin typeface="Calibri"/>
                <a:ea typeface="Calibri"/>
                <a:cs typeface="Calibri"/>
                <a:sym typeface="Calibri"/>
              </a:rPr>
              <a:t>ccess</a:t>
            </a:r>
            <a:endParaRPr sz="3600" b="0" i="0" u="none" strike="noStrike" cap="none" dirty="0">
              <a:solidFill>
                <a:srgbClr val="00B4C2"/>
              </a:solidFill>
              <a:latin typeface="Calibri"/>
              <a:ea typeface="Calibri"/>
              <a:cs typeface="Calibri"/>
              <a:sym typeface="Calibri"/>
            </a:endParaRPr>
          </a:p>
        </p:txBody>
      </p:sp>
    </p:spTree>
    <p:extLst>
      <p:ext uri="{BB962C8B-B14F-4D97-AF65-F5344CB8AC3E}">
        <p14:creationId xmlns:p14="http://schemas.microsoft.com/office/powerpoint/2010/main" val="2111918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How do I trust my open source supply chain?</a:t>
            </a:r>
            <a:endParaRPr sz="3600" b="0" i="0" u="none" strike="noStrike" cap="none" dirty="0">
              <a:solidFill>
                <a:srgbClr val="00B4C2"/>
              </a:solidFill>
              <a:latin typeface="Calibri"/>
              <a:ea typeface="Calibri"/>
              <a:cs typeface="Calibri"/>
              <a:sym typeface="Calibri"/>
            </a:endParaRPr>
          </a:p>
        </p:txBody>
      </p:sp>
    </p:spTree>
    <p:extLst>
      <p:ext uri="{BB962C8B-B14F-4D97-AF65-F5344CB8AC3E}">
        <p14:creationId xmlns:p14="http://schemas.microsoft.com/office/powerpoint/2010/main" val="3917705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175" y="2295400"/>
            <a:ext cx="10515600" cy="2135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900"/>
              <a:buFont typeface="Calibri"/>
              <a:buNone/>
            </a:pPr>
            <a:r>
              <a:rPr lang="en-CA" dirty="0"/>
              <a:t>The </a:t>
            </a:r>
            <a:r>
              <a:rPr lang="en-CA" sz="3600" b="0" i="0" u="none" strike="noStrike" cap="none" dirty="0">
                <a:solidFill>
                  <a:srgbClr val="00B4C2"/>
                </a:solidFill>
                <a:latin typeface="Calibri"/>
                <a:ea typeface="Calibri"/>
                <a:cs typeface="Calibri"/>
                <a:sym typeface="Calibri"/>
              </a:rPr>
              <a:t>OpenChain Project defines the key requirements for a quality compliance program. </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175" y="2295400"/>
            <a:ext cx="10515600" cy="2135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OpenChain is a simple, effective standard for organizations of all sizes in all markets.</a:t>
            </a:r>
            <a:endParaRPr sz="3600" b="0" i="0" u="none" strike="noStrike" cap="none" dirty="0">
              <a:solidFill>
                <a:srgbClr val="00B4C2"/>
              </a:solidFill>
              <a:latin typeface="Calibri"/>
              <a:ea typeface="Calibri"/>
              <a:cs typeface="Calibri"/>
              <a:sym typeface="Calibri"/>
            </a:endParaRPr>
          </a:p>
        </p:txBody>
      </p:sp>
    </p:spTree>
    <p:extLst>
      <p:ext uri="{BB962C8B-B14F-4D97-AF65-F5344CB8AC3E}">
        <p14:creationId xmlns:p14="http://schemas.microsoft.com/office/powerpoint/2010/main" val="619420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2"/>
          <p:cNvSpPr/>
          <p:nvPr/>
        </p:nvSpPr>
        <p:spPr>
          <a:xfrm flipH="1">
            <a:off x="3053883" y="1489591"/>
            <a:ext cx="5738335" cy="3674065"/>
          </a:xfrm>
          <a:prstGeom prst="ellipse">
            <a:avLst/>
          </a:prstGeom>
          <a:gradFill>
            <a:gsLst>
              <a:gs pos="0">
                <a:srgbClr val="489BE7"/>
              </a:gs>
              <a:gs pos="100000">
                <a:srgbClr val="91CCFF"/>
              </a:gs>
            </a:gsLst>
            <a:lin ang="16200000" scaled="0"/>
          </a:gradFill>
          <a:ln w="9525" cap="flat" cmpd="sng">
            <a:solidFill>
              <a:srgbClr val="5597D3"/>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600"/>
              <a:buFont typeface="Arial"/>
              <a:buNone/>
            </a:pPr>
            <a:r>
              <a:rPr lang="en-CA" sz="3600" b="0" i="0" u="none" strike="noStrike" cap="none" dirty="0">
                <a:solidFill>
                  <a:schemeClr val="lt1"/>
                </a:solidFill>
                <a:latin typeface="Arial"/>
                <a:ea typeface="Arial"/>
                <a:cs typeface="Arial"/>
                <a:sym typeface="Arial"/>
              </a:rPr>
              <a:t>Training</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3600"/>
              <a:buFont typeface="Arial"/>
              <a:buNone/>
            </a:pPr>
            <a:r>
              <a:rPr lang="en-CA" sz="3600" b="0" i="0" u="none" strike="noStrike" cap="none" dirty="0">
                <a:solidFill>
                  <a:schemeClr val="lt1"/>
                </a:solidFill>
                <a:latin typeface="Arial"/>
                <a:ea typeface="Arial"/>
                <a:cs typeface="Arial"/>
                <a:sym typeface="Arial"/>
              </a:rPr>
              <a:t>Policy</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3600"/>
              <a:buFont typeface="Arial"/>
              <a:buNone/>
            </a:pPr>
            <a:r>
              <a:rPr lang="en-CA" sz="3600" b="0" i="0" u="none" strike="noStrike" cap="none" dirty="0">
                <a:solidFill>
                  <a:schemeClr val="lt1"/>
                </a:solidFill>
                <a:latin typeface="Arial"/>
                <a:ea typeface="Arial"/>
                <a:cs typeface="Arial"/>
                <a:sym typeface="Arial"/>
              </a:rPr>
              <a:t>Process</a:t>
            </a:r>
            <a:endParaRPr sz="3600" b="0" i="0" u="none" strike="noStrike" cap="none" dirty="0">
              <a:solidFill>
                <a:schemeClr val="lt1"/>
              </a:solidFill>
              <a:latin typeface="Arial"/>
              <a:ea typeface="Arial"/>
              <a:cs typeface="Arial"/>
              <a:sym typeface="Arial"/>
            </a:endParaRPr>
          </a:p>
        </p:txBody>
      </p:sp>
      <p:sp>
        <p:nvSpPr>
          <p:cNvPr id="190" name="Google Shape;190;p22"/>
          <p:cNvSpPr txBox="1"/>
          <p:nvPr/>
        </p:nvSpPr>
        <p:spPr>
          <a:xfrm>
            <a:off x="222007" y="2979183"/>
            <a:ext cx="1853467"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CA" sz="3600" b="0" i="0" u="none" strike="noStrike" cap="none">
                <a:solidFill>
                  <a:srgbClr val="000000"/>
                </a:solidFill>
                <a:latin typeface="Arial"/>
                <a:ea typeface="Arial"/>
                <a:cs typeface="Arial"/>
                <a:sym typeface="Arial"/>
              </a:rPr>
              <a:t>Inbound</a:t>
            </a:r>
            <a:endParaRPr sz="3600" b="0" i="0" u="none" strike="noStrike" cap="none">
              <a:solidFill>
                <a:srgbClr val="000000"/>
              </a:solidFill>
              <a:latin typeface="Arial"/>
              <a:ea typeface="Arial"/>
              <a:cs typeface="Arial"/>
              <a:sym typeface="Arial"/>
            </a:endParaRPr>
          </a:p>
        </p:txBody>
      </p:sp>
      <p:sp>
        <p:nvSpPr>
          <p:cNvPr id="191" name="Google Shape;191;p22"/>
          <p:cNvSpPr txBox="1"/>
          <p:nvPr/>
        </p:nvSpPr>
        <p:spPr>
          <a:xfrm>
            <a:off x="9753899" y="2994863"/>
            <a:ext cx="2212565"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CA" sz="3600" b="0" i="0" u="none" strike="noStrike" cap="none">
                <a:solidFill>
                  <a:srgbClr val="000000"/>
                </a:solidFill>
                <a:latin typeface="Arial"/>
                <a:ea typeface="Arial"/>
                <a:cs typeface="Arial"/>
                <a:sym typeface="Arial"/>
              </a:rPr>
              <a:t>Outbound</a:t>
            </a:r>
            <a:endParaRPr sz="3600" b="0" i="0" u="none" strike="noStrike" cap="none">
              <a:solidFill>
                <a:srgbClr val="000000"/>
              </a:solidFill>
              <a:latin typeface="Arial"/>
              <a:ea typeface="Arial"/>
              <a:cs typeface="Arial"/>
              <a:sym typeface="Arial"/>
            </a:endParaRPr>
          </a:p>
        </p:txBody>
      </p:sp>
      <p:sp>
        <p:nvSpPr>
          <p:cNvPr id="192" name="Google Shape;192;p22"/>
          <p:cNvSpPr/>
          <p:nvPr/>
        </p:nvSpPr>
        <p:spPr>
          <a:xfrm>
            <a:off x="8792218" y="3093842"/>
            <a:ext cx="978408" cy="484632"/>
          </a:xfrm>
          <a:prstGeom prst="rightArrow">
            <a:avLst>
              <a:gd name="adj1" fmla="val 50000"/>
              <a:gd name="adj2" fmla="val 50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3" name="Google Shape;193;p22"/>
          <p:cNvSpPr/>
          <p:nvPr/>
        </p:nvSpPr>
        <p:spPr>
          <a:xfrm>
            <a:off x="2075475" y="3093842"/>
            <a:ext cx="978408" cy="484632"/>
          </a:xfrm>
          <a:prstGeom prst="rightArrow">
            <a:avLst>
              <a:gd name="adj1" fmla="val 50000"/>
              <a:gd name="adj2" fmla="val 50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Companies have the flexibility to decide the content of each specific process, policies and training.</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14</TotalTime>
  <Words>1483</Words>
  <Application>Microsoft Macintosh PowerPoint</Application>
  <PresentationFormat>Widescreen</PresentationFormat>
  <Paragraphs>109</Paragraphs>
  <Slides>32</Slides>
  <Notes>32</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32</vt:i4>
      </vt:variant>
    </vt:vector>
  </HeadingPairs>
  <TitlesOfParts>
    <vt:vector size="36" baseType="lpstr">
      <vt:lpstr>Arial</vt:lpstr>
      <vt:lpstr>Calibri</vt:lpstr>
      <vt:lpstr>Office Theme</vt:lpstr>
      <vt:lpstr>Office Theme</vt:lpstr>
      <vt:lpstr>PowerPoint Presentation</vt:lpstr>
      <vt:lpstr>PowerPoint Presentation</vt:lpstr>
      <vt:lpstr>PowerPoint Presentation</vt:lpstr>
      <vt:lpstr>Compliance – A gateway to access</vt:lpstr>
      <vt:lpstr>How do I trust my open source supply chain?</vt:lpstr>
      <vt:lpstr>The OpenChain Project defines the key requirements for a quality compliance program. </vt:lpstr>
      <vt:lpstr>OpenChain is a simple, effective standard for organizations of all sizes in all markets.</vt:lpstr>
      <vt:lpstr>PowerPoint Presentation</vt:lpstr>
      <vt:lpstr>Companies have the flexibility to decide the content of each specific process, policies and training.</vt:lpstr>
      <vt:lpstr>OpenChain is run by users companies for user companies.</vt:lpstr>
      <vt:lpstr>PowerPoint Presentation</vt:lpstr>
      <vt:lpstr>Publicly Announced Conformant Programs</vt:lpstr>
      <vt:lpstr>PowerPoint Presentation</vt:lpstr>
      <vt:lpstr>Our New Responsive Self-Certification App</vt:lpstr>
      <vt:lpstr>Self-Certify or “Health Check” for free and in private:   https://certification.openchainproject.org  </vt:lpstr>
      <vt:lpstr>45% of organizations access the web app for conformance, 45% access it for health checks.</vt:lpstr>
      <vt:lpstr>If a company can answer “Yes” to each question they are OpenChain Conformant.</vt:lpstr>
      <vt:lpstr>Audited Certification is an Option</vt:lpstr>
      <vt:lpstr>OpenChain is Community First</vt:lpstr>
      <vt:lpstr>The OpenChain Project provides reference material to help with conformance.</vt:lpstr>
      <vt:lpstr>PowerPoint Presentation</vt:lpstr>
      <vt:lpstr>PowerPoint Presentation</vt:lpstr>
      <vt:lpstr>PowerPoint Presentation</vt:lpstr>
      <vt:lpstr>Work Teams supporting OpenChain:</vt:lpstr>
      <vt:lpstr>PowerPoint Presentation</vt:lpstr>
      <vt:lpstr>Recent Progress</vt:lpstr>
      <vt:lpstr>Meetings in Japan</vt:lpstr>
      <vt:lpstr>Japanese Mailing List</vt:lpstr>
      <vt:lpstr>OpenChain: raising all the boats for the benefit of all.</vt:lpstr>
      <vt:lpstr>This is how we address software in the supply chain.</vt:lpstr>
      <vt:lpstr>Be part of this</vt:lpstr>
      <vt:lpstr>coughlan@linux.com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Coughlan Shane</cp:lastModifiedBy>
  <cp:revision>7</cp:revision>
  <dcterms:created xsi:type="dcterms:W3CDTF">2019-03-08T07:08:56Z</dcterms:created>
  <dcterms:modified xsi:type="dcterms:W3CDTF">2019-03-21T06:18:20Z</dcterms:modified>
</cp:coreProperties>
</file>